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1"/>
  </p:notesMasterIdLst>
  <p:handoutMasterIdLst>
    <p:handoutMasterId r:id="rId12"/>
  </p:handoutMasterIdLst>
  <p:sldIdLst>
    <p:sldId id="256" r:id="rId2"/>
    <p:sldId id="257" r:id="rId3"/>
    <p:sldId id="259" r:id="rId4"/>
    <p:sldId id="260" r:id="rId5"/>
    <p:sldId id="261" r:id="rId6"/>
    <p:sldId id="262" r:id="rId7"/>
    <p:sldId id="340" r:id="rId8"/>
    <p:sldId id="341" r:id="rId9"/>
    <p:sldId id="342" r:id="rId10"/>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snapToObjects="1">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snapToObjects="1">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983EE5-2717-7091-6C5C-C66F7986ACCF}"/>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C4F0F37-1070-892E-F734-1373E1AE0E0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3/31/2024 pm</a:t>
            </a:r>
          </a:p>
        </p:txBody>
      </p:sp>
      <p:sp>
        <p:nvSpPr>
          <p:cNvPr id="4" name="Footer Placeholder 3">
            <a:extLst>
              <a:ext uri="{FF2B5EF4-FFF2-40B4-BE49-F238E27FC236}">
                <a16:creationId xmlns:a16="http://schemas.microsoft.com/office/drawing/2014/main" id="{E5E8A818-A8B7-2DE0-B2F7-83B7FDE46DC5}"/>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5F809222-7805-C921-0EE7-F82142C9AB55}"/>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0887AC08-527F-4D44-BAB3-DE82AF1B603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299216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3/31/2024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208E9E17-8F60-46F0-8FB5-9C53155CCC6D}" type="slidenum">
              <a:rPr lang="en-US" smtClean="0"/>
              <a:t>‹#›</a:t>
            </a:fld>
            <a:endParaRPr lang="en-US"/>
          </a:p>
        </p:txBody>
      </p:sp>
    </p:spTree>
    <p:extLst>
      <p:ext uri="{BB962C8B-B14F-4D97-AF65-F5344CB8AC3E}">
        <p14:creationId xmlns:p14="http://schemas.microsoft.com/office/powerpoint/2010/main" val="398149583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Jeremiah Cox, presented at 84th Street Church of Christ, 12/17/2023</a:t>
            </a:r>
          </a:p>
          <a:p>
            <a:endParaRPr lang="en-US" b="0" dirty="0"/>
          </a:p>
          <a:p>
            <a:r>
              <a:rPr lang="en-US" b="1" dirty="0"/>
              <a:t>Amos 8:11-14</a:t>
            </a:r>
            <a:r>
              <a:rPr lang="en-US" dirty="0"/>
              <a:t> – “11 Behold, the days are coming, declares the Lord God, when I will send a famine on the land – not </a:t>
            </a:r>
            <a:r>
              <a:rPr lang="en-US" b="1" dirty="0"/>
              <a:t>a famine of</a:t>
            </a:r>
            <a:r>
              <a:rPr lang="en-US" dirty="0"/>
              <a:t> bread, nor a thirst for water, but of </a:t>
            </a:r>
            <a:r>
              <a:rPr lang="en-US" b="1" dirty="0"/>
              <a:t>hearing the words of the Lord</a:t>
            </a:r>
            <a:r>
              <a:rPr lang="en-US" dirty="0"/>
              <a:t>. 12 They shall wander from sea to sea, and from north to east; they shall run to and fro, to seek the word of the Lord, but they shall not find it. 13 "In that day the lovely virgins and the young men shall faint for thirst. 14 Those who swear by the Guilt of Samaria, and say, 'As your god lives, O Dan,’ and, 'As the Way of Beersheba lives,’ they shall fall, and never rise again."</a:t>
            </a:r>
          </a:p>
        </p:txBody>
      </p:sp>
      <p:sp>
        <p:nvSpPr>
          <p:cNvPr id="4" name="Slide Number Placeholder 3"/>
          <p:cNvSpPr>
            <a:spLocks noGrp="1"/>
          </p:cNvSpPr>
          <p:nvPr>
            <p:ph type="sldNum" sz="quarter" idx="5"/>
          </p:nvPr>
        </p:nvSpPr>
        <p:spPr/>
        <p:txBody>
          <a:bodyPr/>
          <a:lstStyle/>
          <a:p>
            <a:fld id="{208E9E17-8F60-46F0-8FB5-9C53155CCC6D}" type="slidenum">
              <a:rPr lang="en-US" smtClean="0"/>
              <a:t>1</a:t>
            </a:fld>
            <a:endParaRPr lang="en-US"/>
          </a:p>
        </p:txBody>
      </p:sp>
      <p:sp>
        <p:nvSpPr>
          <p:cNvPr id="5" name="Date Placeholder 4">
            <a:extLst>
              <a:ext uri="{FF2B5EF4-FFF2-40B4-BE49-F238E27FC236}">
                <a16:creationId xmlns:a16="http://schemas.microsoft.com/office/drawing/2014/main" id="{1B2C8467-167D-240A-267B-32564FCDF02F}"/>
              </a:ext>
            </a:extLst>
          </p:cNvPr>
          <p:cNvSpPr>
            <a:spLocks noGrp="1"/>
          </p:cNvSpPr>
          <p:nvPr>
            <p:ph type="dt" idx="1"/>
          </p:nvPr>
        </p:nvSpPr>
        <p:spPr/>
        <p:txBody>
          <a:bodyPr/>
          <a:lstStyle/>
          <a:p>
            <a:r>
              <a:rPr lang="en-US"/>
              <a:t>3/31/2024 pm</a:t>
            </a:r>
          </a:p>
        </p:txBody>
      </p:sp>
      <p:sp>
        <p:nvSpPr>
          <p:cNvPr id="6" name="Footer Placeholder 5">
            <a:extLst>
              <a:ext uri="{FF2B5EF4-FFF2-40B4-BE49-F238E27FC236}">
                <a16:creationId xmlns:a16="http://schemas.microsoft.com/office/drawing/2014/main" id="{1196382E-1642-370A-72A0-9192652C0ED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83774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Amos 3:15</a:t>
            </a:r>
            <a:r>
              <a:rPr lang="en-US" dirty="0"/>
              <a:t> – “I will strike the winter house along with the summer house, and </a:t>
            </a:r>
            <a:r>
              <a:rPr lang="en-US" b="1" dirty="0"/>
              <a:t>the houses of ivory shall perish</a:t>
            </a:r>
            <a:r>
              <a:rPr lang="en-US" dirty="0"/>
              <a:t>, and </a:t>
            </a:r>
            <a:r>
              <a:rPr lang="en-US" b="1" dirty="0"/>
              <a:t>the great houses shall come to an end</a:t>
            </a:r>
            <a:r>
              <a:rPr lang="en-US" dirty="0"/>
              <a:t>, declares the Lord.”</a:t>
            </a:r>
          </a:p>
          <a:p>
            <a:r>
              <a:rPr lang="en-US" b="1" dirty="0"/>
              <a:t>Amos 6:1-8</a:t>
            </a:r>
            <a:r>
              <a:rPr lang="en-US" dirty="0"/>
              <a:t> – “1 </a:t>
            </a:r>
            <a:r>
              <a:rPr lang="en-US" b="1" dirty="0"/>
              <a:t>Woe to those who are at ease in Zion</a:t>
            </a:r>
            <a:r>
              <a:rPr lang="en-US" dirty="0"/>
              <a:t>, and to </a:t>
            </a:r>
            <a:r>
              <a:rPr lang="en-US" b="1" dirty="0"/>
              <a:t>those who feel secure</a:t>
            </a:r>
            <a:r>
              <a:rPr lang="en-US" dirty="0"/>
              <a:t> on the mountain of Samaria, the notable men of the first of the nations, to whom the house of Israel comes! 2 Pass over to Calneh, and see, and from there go to Hamath the great; then go down to Gath of the Philistines. Are you better than these kingdoms? Or is their territory greater than your territory, 3 O you who put far away the day of disaster and bring near the seat of violence? 4 Woe to those who lie on beds of ivory and stretch themselves out on their couches, and eat lambs from the flock and calves from the midst of the stall, 5 who sing idle songs to the sound of the harp and like David invent for themselves instruments of music, 6 who drink wine in bowls and anoint themselves with the finest oils, but are not grieved over the ruin of Joseph! 7 Therefore they shall now be the first of those who go into exile, and the revelry of those who stretch themselves out shall pass away. 8 The Lord God has sworn by himself, declares the Lord, the God of hosts: ‘I abhor the pride of Jacob and hate his strongholds, and I will deliver up the city and all that is in it.’“</a:t>
            </a:r>
          </a:p>
          <a:p>
            <a:endParaRPr lang="en-US" dirty="0"/>
          </a:p>
          <a:p>
            <a:r>
              <a:rPr lang="en-US" b="1" dirty="0"/>
              <a:t>Matthew 13:22</a:t>
            </a:r>
            <a:r>
              <a:rPr lang="en-US" dirty="0"/>
              <a:t> – “As for what was sown among thorns, this is the one who hears the word, but the </a:t>
            </a:r>
            <a:r>
              <a:rPr lang="en-US" b="1" dirty="0"/>
              <a:t>cares of the world</a:t>
            </a:r>
            <a:r>
              <a:rPr lang="en-US" dirty="0"/>
              <a:t> and the </a:t>
            </a:r>
            <a:r>
              <a:rPr lang="en-US" b="1" dirty="0"/>
              <a:t>deceitfulness of riches</a:t>
            </a:r>
            <a:r>
              <a:rPr lang="en-US" dirty="0"/>
              <a:t> </a:t>
            </a:r>
            <a:r>
              <a:rPr lang="en-US" b="1" dirty="0"/>
              <a:t>choke the word</a:t>
            </a:r>
            <a:r>
              <a:rPr lang="en-US" dirty="0"/>
              <a:t>, and it proves unfruitful.”</a:t>
            </a:r>
          </a:p>
          <a:p>
            <a:endParaRPr lang="en-US" dirty="0"/>
          </a:p>
          <a:p>
            <a:r>
              <a:rPr lang="en-US" b="1" dirty="0"/>
              <a:t>John 6:25-27</a:t>
            </a:r>
            <a:r>
              <a:rPr lang="en-US" dirty="0"/>
              <a:t> – “26 Jesus answered them, Truly, truly, I say to you, </a:t>
            </a:r>
            <a:r>
              <a:rPr lang="en-US" b="1" dirty="0"/>
              <a:t>you are seeking me, not because you saw signs, but because you ate your fill of the loaves</a:t>
            </a:r>
            <a:r>
              <a:rPr lang="en-US" dirty="0"/>
              <a:t>. 27 Do not labor for the food that perishes, but for the food that endures to eternal life, which the Son of Man will give to you. For on him God the Father has set his seal.“</a:t>
            </a:r>
          </a:p>
          <a:p>
            <a:endParaRPr lang="en-US" dirty="0"/>
          </a:p>
          <a:p>
            <a:r>
              <a:rPr lang="en-US" b="1" dirty="0"/>
              <a:t>I Corinthians 3:1-4</a:t>
            </a:r>
            <a:r>
              <a:rPr lang="en-US" dirty="0"/>
              <a:t> – “1 But I, brothers, </a:t>
            </a:r>
            <a:r>
              <a:rPr lang="en-US" b="1" dirty="0"/>
              <a:t>could not address you as spiritual people, but as people of the flesh</a:t>
            </a:r>
            <a:r>
              <a:rPr lang="en-US" dirty="0"/>
              <a:t>, as infants in Christ. 2 I fed you with milk, not solid food, for you were not ready for it. And even now you are not yet ready, 3 for you are still of the flesh. For while there is jealousy and strife among you, are you not of the flesh and behaving only in a human way? 4 For when one says, ‘I follow Paul,’ and another, ‘I follow Apollos,’ are you not being merely human?”</a:t>
            </a:r>
          </a:p>
        </p:txBody>
      </p:sp>
      <p:sp>
        <p:nvSpPr>
          <p:cNvPr id="4" name="Slide Number Placeholder 3"/>
          <p:cNvSpPr>
            <a:spLocks noGrp="1"/>
          </p:cNvSpPr>
          <p:nvPr>
            <p:ph type="sldNum" sz="quarter" idx="5"/>
          </p:nvPr>
        </p:nvSpPr>
        <p:spPr/>
        <p:txBody>
          <a:bodyPr/>
          <a:lstStyle/>
          <a:p>
            <a:fld id="{208E9E17-8F60-46F0-8FB5-9C53155CCC6D}" type="slidenum">
              <a:rPr lang="en-US" smtClean="0"/>
              <a:t>2</a:t>
            </a:fld>
            <a:endParaRPr lang="en-US"/>
          </a:p>
        </p:txBody>
      </p:sp>
      <p:sp>
        <p:nvSpPr>
          <p:cNvPr id="5" name="Date Placeholder 4">
            <a:extLst>
              <a:ext uri="{FF2B5EF4-FFF2-40B4-BE49-F238E27FC236}">
                <a16:creationId xmlns:a16="http://schemas.microsoft.com/office/drawing/2014/main" id="{D3D4F481-5488-BE06-DBF5-C8ACC8094DB3}"/>
              </a:ext>
            </a:extLst>
          </p:cNvPr>
          <p:cNvSpPr>
            <a:spLocks noGrp="1"/>
          </p:cNvSpPr>
          <p:nvPr>
            <p:ph type="dt" idx="1"/>
          </p:nvPr>
        </p:nvSpPr>
        <p:spPr/>
        <p:txBody>
          <a:bodyPr/>
          <a:lstStyle/>
          <a:p>
            <a:r>
              <a:rPr lang="en-US"/>
              <a:t>3/31/2024 pm</a:t>
            </a:r>
          </a:p>
        </p:txBody>
      </p:sp>
      <p:sp>
        <p:nvSpPr>
          <p:cNvPr id="6" name="Footer Placeholder 5">
            <a:extLst>
              <a:ext uri="{FF2B5EF4-FFF2-40B4-BE49-F238E27FC236}">
                <a16:creationId xmlns:a16="http://schemas.microsoft.com/office/drawing/2014/main" id="{D6A75120-5B9E-191D-6C0F-C5E60FCC3AE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29133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Amos 2:6-8</a:t>
            </a:r>
            <a:r>
              <a:rPr lang="en-US" dirty="0"/>
              <a:t> – “6 Thus says the Lord: ‘For three transgressions of Israel, and for four, I will not revoke the punishment, because they sell the righteous for silver, and the needy for a pair of sandals – 7 those who trample the head of the poor into the dust of the earth and turn aside the way of the afflicted; a man and his father go in to the same girl, so that </a:t>
            </a:r>
            <a:r>
              <a:rPr lang="en-US" b="1" dirty="0"/>
              <a:t>my holy name is profaned</a:t>
            </a:r>
            <a:r>
              <a:rPr lang="en-US" dirty="0"/>
              <a:t>; 8 they lay themselves down beside every altar on garments taken in pledge, and in the house of their God they drink the wine of those who have been fined.’”</a:t>
            </a:r>
          </a:p>
          <a:p>
            <a:r>
              <a:rPr lang="en-US" b="1" dirty="0"/>
              <a:t>Amos 8:4-6</a:t>
            </a:r>
            <a:r>
              <a:rPr lang="en-US" dirty="0"/>
              <a:t> – “4 Hear this, </a:t>
            </a:r>
            <a:r>
              <a:rPr lang="en-US" b="1" dirty="0"/>
              <a:t>you who trample on the needy and bring the poor of the land to an end</a:t>
            </a:r>
            <a:r>
              <a:rPr lang="en-US" dirty="0"/>
              <a:t>, 5 saying, ‘When will the new moon be over, that we may sell grain? And the Sabbath, that we may offer wheat for sale, that we may make the ephah small and the shekel great and deal deceitfully with false balances, 6 that we may buy the poor for silver and the needy for a pair of sandals and sell the chaff of the wheat?’“</a:t>
            </a:r>
          </a:p>
          <a:p>
            <a:endParaRPr lang="en-US" dirty="0"/>
          </a:p>
          <a:p>
            <a:r>
              <a:rPr lang="en-US" b="1" dirty="0"/>
              <a:t>James 1:21</a:t>
            </a:r>
            <a:r>
              <a:rPr lang="en-US" dirty="0"/>
              <a:t> – “Therefore </a:t>
            </a:r>
            <a:r>
              <a:rPr lang="en-US" b="1" dirty="0"/>
              <a:t>put away all filthiness</a:t>
            </a:r>
            <a:r>
              <a:rPr lang="en-US" dirty="0"/>
              <a:t> and rampant wickedness and </a:t>
            </a:r>
            <a:r>
              <a:rPr lang="en-US" b="1" dirty="0"/>
              <a:t>receive</a:t>
            </a:r>
            <a:r>
              <a:rPr lang="en-US" dirty="0"/>
              <a:t> with meekness </a:t>
            </a:r>
            <a:r>
              <a:rPr lang="en-US" b="1" dirty="0"/>
              <a:t>the implanted word</a:t>
            </a:r>
            <a:r>
              <a:rPr lang="en-US" dirty="0"/>
              <a:t>, which is able to save your souls.”</a:t>
            </a:r>
          </a:p>
          <a:p>
            <a:endParaRPr lang="en-US" dirty="0"/>
          </a:p>
          <a:p>
            <a:r>
              <a:rPr lang="en-US" b="1" dirty="0"/>
              <a:t>I Timothy 1:18-20</a:t>
            </a:r>
            <a:r>
              <a:rPr lang="en-US" dirty="0"/>
              <a:t> – “18 This charge I entrust to you, Timothy, my child, in accordance with the prophecies previously made about you, that by them you may wage the good warfare, 19 </a:t>
            </a:r>
            <a:r>
              <a:rPr lang="en-US" b="1" dirty="0"/>
              <a:t>holding faith and a good conscience</a:t>
            </a:r>
            <a:r>
              <a:rPr lang="en-US" dirty="0"/>
              <a:t>. By rejecting this, </a:t>
            </a:r>
            <a:r>
              <a:rPr lang="en-US" b="1" dirty="0"/>
              <a:t>some have made shipwreck of their faith</a:t>
            </a:r>
            <a:r>
              <a:rPr lang="en-US" dirty="0"/>
              <a:t>, 20 among whom are Hymenaeus and Alexander, whom I have handed over to Satan that they may learn not to blaspheme.”</a:t>
            </a:r>
          </a:p>
          <a:p>
            <a:endParaRPr lang="en-US" dirty="0"/>
          </a:p>
          <a:p>
            <a:r>
              <a:rPr lang="en-US" b="1" dirty="0"/>
              <a:t>II Thessalonians 2:9-12</a:t>
            </a:r>
            <a:r>
              <a:rPr lang="en-US" dirty="0"/>
              <a:t> – “9 The coming of the lawless one is by </a:t>
            </a:r>
            <a:r>
              <a:rPr lang="en-US" b="1" dirty="0"/>
              <a:t>the activity of Satan</a:t>
            </a:r>
            <a:r>
              <a:rPr lang="en-US" dirty="0"/>
              <a:t> with all power and </a:t>
            </a:r>
            <a:r>
              <a:rPr lang="en-US" b="1" dirty="0"/>
              <a:t>false signs</a:t>
            </a:r>
            <a:r>
              <a:rPr lang="en-US" dirty="0"/>
              <a:t> and wonders, 10 and with </a:t>
            </a:r>
            <a:r>
              <a:rPr lang="en-US" b="1" dirty="0"/>
              <a:t>all wicked deception</a:t>
            </a:r>
            <a:r>
              <a:rPr lang="en-US" dirty="0"/>
              <a:t> for those who are perishing, because </a:t>
            </a:r>
            <a:r>
              <a:rPr lang="en-US" b="1" dirty="0"/>
              <a:t>they refused to love the truth</a:t>
            </a:r>
            <a:r>
              <a:rPr lang="en-US" dirty="0"/>
              <a:t> and so be saved. 11 Therefore </a:t>
            </a:r>
            <a:r>
              <a:rPr lang="en-US" b="1" dirty="0"/>
              <a:t>God sends them a strong delusion</a:t>
            </a:r>
            <a:r>
              <a:rPr lang="en-US" dirty="0"/>
              <a:t>, so that they may </a:t>
            </a:r>
            <a:r>
              <a:rPr lang="en-US" b="1" dirty="0"/>
              <a:t>believe what is false</a:t>
            </a:r>
            <a:r>
              <a:rPr lang="en-US" dirty="0"/>
              <a:t>, 12 in order </a:t>
            </a:r>
            <a:r>
              <a:rPr lang="en-US" b="1" dirty="0"/>
              <a:t>that all may be condemned</a:t>
            </a:r>
            <a:r>
              <a:rPr lang="en-US" dirty="0"/>
              <a:t> who did not believe the truth but had pleasure in unrighteousness.”</a:t>
            </a:r>
          </a:p>
        </p:txBody>
      </p:sp>
      <p:sp>
        <p:nvSpPr>
          <p:cNvPr id="4" name="Slide Number Placeholder 3"/>
          <p:cNvSpPr>
            <a:spLocks noGrp="1"/>
          </p:cNvSpPr>
          <p:nvPr>
            <p:ph type="sldNum" sz="quarter" idx="5"/>
          </p:nvPr>
        </p:nvSpPr>
        <p:spPr/>
        <p:txBody>
          <a:bodyPr/>
          <a:lstStyle/>
          <a:p>
            <a:fld id="{208E9E17-8F60-46F0-8FB5-9C53155CCC6D}" type="slidenum">
              <a:rPr lang="en-US" smtClean="0"/>
              <a:t>3</a:t>
            </a:fld>
            <a:endParaRPr lang="en-US"/>
          </a:p>
        </p:txBody>
      </p:sp>
      <p:sp>
        <p:nvSpPr>
          <p:cNvPr id="5" name="Date Placeholder 4">
            <a:extLst>
              <a:ext uri="{FF2B5EF4-FFF2-40B4-BE49-F238E27FC236}">
                <a16:creationId xmlns:a16="http://schemas.microsoft.com/office/drawing/2014/main" id="{C6D81E64-2E21-20F5-C2A4-13A238CB672B}"/>
              </a:ext>
            </a:extLst>
          </p:cNvPr>
          <p:cNvSpPr>
            <a:spLocks noGrp="1"/>
          </p:cNvSpPr>
          <p:nvPr>
            <p:ph type="dt" idx="1"/>
          </p:nvPr>
        </p:nvSpPr>
        <p:spPr/>
        <p:txBody>
          <a:bodyPr/>
          <a:lstStyle/>
          <a:p>
            <a:r>
              <a:rPr lang="en-US"/>
              <a:t>3/31/2024 pm</a:t>
            </a:r>
          </a:p>
        </p:txBody>
      </p:sp>
      <p:sp>
        <p:nvSpPr>
          <p:cNvPr id="6" name="Footer Placeholder 5">
            <a:extLst>
              <a:ext uri="{FF2B5EF4-FFF2-40B4-BE49-F238E27FC236}">
                <a16:creationId xmlns:a16="http://schemas.microsoft.com/office/drawing/2014/main" id="{5F238584-6502-5F47-B500-EE3EE83B028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09970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Amos 4:4-5</a:t>
            </a:r>
            <a:r>
              <a:rPr lang="en-US" dirty="0"/>
              <a:t> – “4 </a:t>
            </a:r>
            <a:r>
              <a:rPr lang="en-US" b="1" dirty="0"/>
              <a:t>Come to Bethel, and transgress</a:t>
            </a:r>
            <a:r>
              <a:rPr lang="en-US" dirty="0"/>
              <a:t>; </a:t>
            </a:r>
            <a:r>
              <a:rPr lang="en-US" b="1" dirty="0"/>
              <a:t>to Gilgal, and multiply transgression</a:t>
            </a:r>
            <a:r>
              <a:rPr lang="en-US" dirty="0"/>
              <a:t>; bring your sacrifices every morning, your tithes every three days; 5 offer a sacrifice of thanksgiving of that which is leavened, and proclaim freewill offerings, publish them; for so you love to do, O people of Israel! declares the Lord God.”</a:t>
            </a:r>
          </a:p>
          <a:p>
            <a:r>
              <a:rPr lang="en-US" b="1" dirty="0"/>
              <a:t>Amos 5:4-5, 21-27</a:t>
            </a:r>
            <a:r>
              <a:rPr lang="en-US" dirty="0"/>
              <a:t> – “4 For thus says the Lord to the house of Israel: ‘Seek me and live; 5 but </a:t>
            </a:r>
            <a:r>
              <a:rPr lang="en-US" b="1" dirty="0"/>
              <a:t>do not seek Bethel</a:t>
            </a:r>
            <a:r>
              <a:rPr lang="en-US" dirty="0"/>
              <a:t>, and </a:t>
            </a:r>
            <a:r>
              <a:rPr lang="en-US" b="1" dirty="0"/>
              <a:t>do not enter into Gilgal</a:t>
            </a:r>
            <a:r>
              <a:rPr lang="en-US" dirty="0"/>
              <a:t> or cross over to Beersheba; for Gilgal shall surely go into exile, and Bethel shall come to nothing … 21 I hate, I despise your feasts, and I take no delight in your solemn assemblies. 22 Even though you offer me your burnt offerings and grain offerings, </a:t>
            </a:r>
            <a:r>
              <a:rPr lang="en-US" b="1" dirty="0"/>
              <a:t>I will not accept them</a:t>
            </a:r>
            <a:r>
              <a:rPr lang="en-US" dirty="0"/>
              <a:t>; and the peace offerings of your fattened animals, </a:t>
            </a:r>
            <a:r>
              <a:rPr lang="en-US" b="1" dirty="0"/>
              <a:t>I will not look upon them</a:t>
            </a:r>
            <a:r>
              <a:rPr lang="en-US" dirty="0"/>
              <a:t>. 23 Take away from me the noise of your songs; to the melody of your harps </a:t>
            </a:r>
            <a:r>
              <a:rPr lang="en-US" b="1" dirty="0"/>
              <a:t>I will not listen</a:t>
            </a:r>
            <a:r>
              <a:rPr lang="en-US" dirty="0"/>
              <a:t>. 24 But let justice roll down like waters, and righteousness like an ever-flowing stream. 25 Did you bring to me sacrifices and offerings during the forty years in the wilderness, O house of Israel? 26 You shall take up </a:t>
            </a:r>
            <a:r>
              <a:rPr lang="en-US" dirty="0" err="1"/>
              <a:t>Sikkuth</a:t>
            </a:r>
            <a:r>
              <a:rPr lang="en-US" dirty="0"/>
              <a:t> your king, and </a:t>
            </a:r>
            <a:r>
              <a:rPr lang="en-US" dirty="0" err="1"/>
              <a:t>Kiyyun</a:t>
            </a:r>
            <a:r>
              <a:rPr lang="en-US" dirty="0"/>
              <a:t> your star-god – your images that you made for yourselves, 27 and I will send you into exile beyond Damascus,’ says the Lord, whose name is the God of hosts.”</a:t>
            </a:r>
          </a:p>
          <a:p>
            <a:endParaRPr lang="en-US" dirty="0"/>
          </a:p>
          <a:p>
            <a:r>
              <a:rPr lang="en-US" b="1" dirty="0"/>
              <a:t>John 4:24</a:t>
            </a:r>
            <a:r>
              <a:rPr lang="en-US" dirty="0"/>
              <a:t> – “God is spirit, and those who worship him </a:t>
            </a:r>
            <a:r>
              <a:rPr lang="en-US" b="1" dirty="0"/>
              <a:t>must worship in spirit and truth</a:t>
            </a:r>
            <a:r>
              <a:rPr lang="en-US" dirty="0"/>
              <a:t>.“</a:t>
            </a:r>
          </a:p>
          <a:p>
            <a:endParaRPr lang="en-US" dirty="0"/>
          </a:p>
          <a:p>
            <a:r>
              <a:rPr lang="en-US" b="1" dirty="0"/>
              <a:t>Matthew 15:3, 7-9</a:t>
            </a:r>
            <a:r>
              <a:rPr lang="en-US" dirty="0"/>
              <a:t> – “3 He answered them, ‘And why do you break the commandment of God for the sake of your tradition? … 7 You hypocrites! Well did Isaiah prophesy of you, when he said: 8 "This people honors me with their lips, but their heart is far from me; 9 </a:t>
            </a:r>
            <a:r>
              <a:rPr lang="en-US" b="1" dirty="0"/>
              <a:t>in vain do they worship me</a:t>
            </a:r>
            <a:r>
              <a:rPr lang="en-US" dirty="0"/>
              <a:t>, teaching as doctrines the commandments of men.“’”</a:t>
            </a:r>
          </a:p>
          <a:p>
            <a:endParaRPr lang="en-US" dirty="0"/>
          </a:p>
          <a:p>
            <a:r>
              <a:rPr lang="en-US" b="1" dirty="0"/>
              <a:t>I Corinthians 10:6-8</a:t>
            </a:r>
            <a:r>
              <a:rPr lang="en-US" dirty="0"/>
              <a:t> – “6 Now these things took place as examples for us, that we might not </a:t>
            </a:r>
            <a:r>
              <a:rPr lang="en-US" b="1" dirty="0"/>
              <a:t>desire evil as they did</a:t>
            </a:r>
            <a:r>
              <a:rPr lang="en-US" dirty="0"/>
              <a:t>. 7 Do not be </a:t>
            </a:r>
            <a:r>
              <a:rPr lang="en-US" b="1" dirty="0"/>
              <a:t>idolaters as some of them were</a:t>
            </a:r>
            <a:r>
              <a:rPr lang="en-US" dirty="0"/>
              <a:t>; as it is written, ‘The people sat down to eat and drink and rose up to play.’ 8 We must not </a:t>
            </a:r>
            <a:r>
              <a:rPr lang="en-US" b="1" dirty="0"/>
              <a:t>indulge in sexual immorality</a:t>
            </a:r>
            <a:r>
              <a:rPr lang="en-US" dirty="0"/>
              <a:t> as some of them did, and twenty-three thousand fell in a single day.”</a:t>
            </a:r>
          </a:p>
        </p:txBody>
      </p:sp>
      <p:sp>
        <p:nvSpPr>
          <p:cNvPr id="4" name="Slide Number Placeholder 3"/>
          <p:cNvSpPr>
            <a:spLocks noGrp="1"/>
          </p:cNvSpPr>
          <p:nvPr>
            <p:ph type="sldNum" sz="quarter" idx="5"/>
          </p:nvPr>
        </p:nvSpPr>
        <p:spPr/>
        <p:txBody>
          <a:bodyPr/>
          <a:lstStyle/>
          <a:p>
            <a:fld id="{208E9E17-8F60-46F0-8FB5-9C53155CCC6D}" type="slidenum">
              <a:rPr lang="en-US" smtClean="0"/>
              <a:t>4</a:t>
            </a:fld>
            <a:endParaRPr lang="en-US"/>
          </a:p>
        </p:txBody>
      </p:sp>
      <p:sp>
        <p:nvSpPr>
          <p:cNvPr id="5" name="Date Placeholder 4">
            <a:extLst>
              <a:ext uri="{FF2B5EF4-FFF2-40B4-BE49-F238E27FC236}">
                <a16:creationId xmlns:a16="http://schemas.microsoft.com/office/drawing/2014/main" id="{ABC78C00-38DA-AEDA-4C36-8BB911C9AE82}"/>
              </a:ext>
            </a:extLst>
          </p:cNvPr>
          <p:cNvSpPr>
            <a:spLocks noGrp="1"/>
          </p:cNvSpPr>
          <p:nvPr>
            <p:ph type="dt" idx="1"/>
          </p:nvPr>
        </p:nvSpPr>
        <p:spPr/>
        <p:txBody>
          <a:bodyPr/>
          <a:lstStyle/>
          <a:p>
            <a:r>
              <a:rPr lang="en-US"/>
              <a:t>3/31/2024 pm</a:t>
            </a:r>
          </a:p>
        </p:txBody>
      </p:sp>
      <p:sp>
        <p:nvSpPr>
          <p:cNvPr id="6" name="Footer Placeholder 5">
            <a:extLst>
              <a:ext uri="{FF2B5EF4-FFF2-40B4-BE49-F238E27FC236}">
                <a16:creationId xmlns:a16="http://schemas.microsoft.com/office/drawing/2014/main" id="{DFDDDE3D-0D92-8312-A246-9B702C20FF3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45140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Amos 5:6-7</a:t>
            </a:r>
            <a:r>
              <a:rPr lang="en-US" dirty="0"/>
              <a:t> – “6 Seek the Lord and live, lest he break out like fire in the house of Joseph, and it devour, with none to quench it for Bethel, 7 O </a:t>
            </a:r>
            <a:r>
              <a:rPr lang="en-US" b="1" dirty="0"/>
              <a:t>you who turn justice to wormwood</a:t>
            </a:r>
            <a:r>
              <a:rPr lang="en-US" dirty="0"/>
              <a:t> and </a:t>
            </a:r>
            <a:r>
              <a:rPr lang="en-US" b="1" dirty="0"/>
              <a:t>cast down righteousness to the earth</a:t>
            </a:r>
            <a:r>
              <a:rPr lang="en-US" dirty="0"/>
              <a:t>! … 10 They hate him who reproves in the gate, and </a:t>
            </a:r>
            <a:r>
              <a:rPr lang="en-US" b="1" dirty="0"/>
              <a:t>they abhor him who speaks the truth</a:t>
            </a:r>
            <a:r>
              <a:rPr lang="en-US" dirty="0"/>
              <a:t>.”</a:t>
            </a:r>
          </a:p>
          <a:p>
            <a:r>
              <a:rPr lang="en-US" b="1" dirty="0"/>
              <a:t>Amos 6:12</a:t>
            </a:r>
            <a:r>
              <a:rPr lang="en-US" dirty="0"/>
              <a:t> – “Do horses run on rocks? Does one plow there with oxen? But </a:t>
            </a:r>
            <a:r>
              <a:rPr lang="en-US" b="1" dirty="0"/>
              <a:t>you have turned justice into poison</a:t>
            </a:r>
            <a:r>
              <a:rPr lang="en-US" dirty="0"/>
              <a:t> and </a:t>
            </a:r>
            <a:r>
              <a:rPr lang="en-US" b="1" dirty="0"/>
              <a:t>the fruit of righteousness into wormwood</a:t>
            </a:r>
            <a:r>
              <a:rPr lang="en-US" dirty="0"/>
              <a:t>”</a:t>
            </a:r>
          </a:p>
          <a:p>
            <a:endParaRPr lang="en-US" dirty="0"/>
          </a:p>
          <a:p>
            <a:r>
              <a:rPr lang="en-US" b="1" dirty="0"/>
              <a:t>II Timothy 4:1-5</a:t>
            </a:r>
            <a:r>
              <a:rPr lang="en-US" dirty="0"/>
              <a:t> – “1 I charge you in the presence of God and of Christ Jesus, who is to judge the living and the dead, and by his appearing and his kingdom: 2 preach the word; be ready in season and out of season; reprove, rebuke, and exhort, with complete patience and teaching. 3 For the time is coming when people will not endure sound teaching, but having itching ears they will accumulate for themselves </a:t>
            </a:r>
            <a:r>
              <a:rPr lang="en-US" b="1" dirty="0"/>
              <a:t>teachers to suit their own passions</a:t>
            </a:r>
            <a:r>
              <a:rPr lang="en-US" dirty="0"/>
              <a:t>, 4 and will </a:t>
            </a:r>
            <a:r>
              <a:rPr lang="en-US" b="1" dirty="0"/>
              <a:t>turn away from listening to the truth</a:t>
            </a:r>
            <a:r>
              <a:rPr lang="en-US" dirty="0"/>
              <a:t> and </a:t>
            </a:r>
            <a:r>
              <a:rPr lang="en-US" b="1" dirty="0"/>
              <a:t>wander off into myths</a:t>
            </a:r>
            <a:r>
              <a:rPr lang="en-US" dirty="0"/>
              <a:t>. 5 As for you, always be sober-minded, endure suffering, do the work of an evangelist, fulfill your ministry.”</a:t>
            </a:r>
          </a:p>
          <a:p>
            <a:endParaRPr lang="en-US" dirty="0"/>
          </a:p>
          <a:p>
            <a:r>
              <a:rPr lang="en-US" b="1" dirty="0"/>
              <a:t>I Timothy 1:3-4, 8-11</a:t>
            </a:r>
            <a:r>
              <a:rPr lang="en-US" dirty="0"/>
              <a:t> – “3 As I urged you when I was going to Macedonia, remain at Ephesus that you may charge certain persons </a:t>
            </a:r>
            <a:r>
              <a:rPr lang="en-US" b="1" dirty="0"/>
              <a:t>not to teach any different doctrine, 4 nor to devote themselves to myths</a:t>
            </a:r>
            <a:r>
              <a:rPr lang="en-US" dirty="0"/>
              <a:t> and endless genealogies, which promote speculations rather than the stewardship from God that is by faith … 8 Now we know that the law is good, if one uses it lawfully, 9 understanding this, that the law is not laid down for the just but for the lawless and disobedient, for the ungodly and sinners, for the unholy and profane, for those who strike their fathers and mothers, for murderers, 10 the sexually immoral, men who practice homosexuality, enslavers, liars, perjurers, and whatever else is </a:t>
            </a:r>
            <a:r>
              <a:rPr lang="en-US" b="1" dirty="0"/>
              <a:t>contrary to sound doctrine</a:t>
            </a:r>
            <a:r>
              <a:rPr lang="en-US" dirty="0"/>
              <a:t>, 11 in accordance with the glorious gospel of the blessed God with which I have been entrusted.”</a:t>
            </a:r>
          </a:p>
          <a:p>
            <a:endParaRPr lang="en-US" dirty="0"/>
          </a:p>
          <a:p>
            <a:r>
              <a:rPr lang="en-US" b="1" dirty="0"/>
              <a:t>I Corinthians 5:1-2, 6-8</a:t>
            </a:r>
            <a:r>
              <a:rPr lang="en-US" dirty="0"/>
              <a:t> – “1 It is actually reported that there is sexual immorality among you, and of a kind that is not tolerated even among pagans, for a man has his father's wife. 2 And </a:t>
            </a:r>
            <a:r>
              <a:rPr lang="en-US" b="1" dirty="0"/>
              <a:t>you are arrogant</a:t>
            </a:r>
            <a:r>
              <a:rPr lang="en-US" dirty="0"/>
              <a:t>! Ought you not rather to mourn? Let him who has done this be removed from among you … 6 Your boasting is not good. Do you not know that a little leaven leavens the whole lump? 7 Cleanse out the old leaven that you may be a new lump, as you really are unleavened. For Christ, our Passover lamb, has been sacrificed. 8 Let us therefore celebrate the festival, not with the old leaven, the leaven of malice and evil, but with </a:t>
            </a:r>
            <a:r>
              <a:rPr lang="en-US" b="1" dirty="0"/>
              <a:t>the unleavened bread of sincerity and truth</a:t>
            </a:r>
            <a:r>
              <a:rPr lang="en-US" dirty="0"/>
              <a:t>.”</a:t>
            </a:r>
          </a:p>
          <a:p>
            <a:endParaRPr lang="en-US" dirty="0"/>
          </a:p>
          <a:p>
            <a:r>
              <a:rPr lang="en-US" b="1" dirty="0"/>
              <a:t>I Thessalonians 5:14, 19-22</a:t>
            </a:r>
            <a:r>
              <a:rPr lang="en-US" dirty="0"/>
              <a:t> – “14 And we urge you, brothers, </a:t>
            </a:r>
            <a:r>
              <a:rPr lang="en-US" b="1" dirty="0"/>
              <a:t>admonish the idle, encourage the fainthearted, help the weak, be patient with them all</a:t>
            </a:r>
            <a:r>
              <a:rPr lang="en-US" dirty="0"/>
              <a:t> … 19 Do not quench the Spirit. 20 Do not despise prophecies, 21 but test everything; </a:t>
            </a:r>
            <a:r>
              <a:rPr lang="en-US" b="1" dirty="0"/>
              <a:t>hold fast what is good</a:t>
            </a:r>
            <a:r>
              <a:rPr lang="en-US" dirty="0"/>
              <a:t>. 22 Abstain from every form of evil.”</a:t>
            </a:r>
          </a:p>
        </p:txBody>
      </p:sp>
      <p:sp>
        <p:nvSpPr>
          <p:cNvPr id="4" name="Slide Number Placeholder 3"/>
          <p:cNvSpPr>
            <a:spLocks noGrp="1"/>
          </p:cNvSpPr>
          <p:nvPr>
            <p:ph type="sldNum" sz="quarter" idx="5"/>
          </p:nvPr>
        </p:nvSpPr>
        <p:spPr/>
        <p:txBody>
          <a:bodyPr/>
          <a:lstStyle/>
          <a:p>
            <a:fld id="{208E9E17-8F60-46F0-8FB5-9C53155CCC6D}" type="slidenum">
              <a:rPr lang="en-US" smtClean="0"/>
              <a:t>5</a:t>
            </a:fld>
            <a:endParaRPr lang="en-US"/>
          </a:p>
        </p:txBody>
      </p:sp>
      <p:sp>
        <p:nvSpPr>
          <p:cNvPr id="5" name="Date Placeholder 4">
            <a:extLst>
              <a:ext uri="{FF2B5EF4-FFF2-40B4-BE49-F238E27FC236}">
                <a16:creationId xmlns:a16="http://schemas.microsoft.com/office/drawing/2014/main" id="{44F97169-8FE4-FA16-D6C9-58C184E89025}"/>
              </a:ext>
            </a:extLst>
          </p:cNvPr>
          <p:cNvSpPr>
            <a:spLocks noGrp="1"/>
          </p:cNvSpPr>
          <p:nvPr>
            <p:ph type="dt" idx="1"/>
          </p:nvPr>
        </p:nvSpPr>
        <p:spPr/>
        <p:txBody>
          <a:bodyPr/>
          <a:lstStyle/>
          <a:p>
            <a:r>
              <a:rPr lang="en-US"/>
              <a:t>3/31/2024 pm</a:t>
            </a:r>
          </a:p>
        </p:txBody>
      </p:sp>
      <p:sp>
        <p:nvSpPr>
          <p:cNvPr id="6" name="Footer Placeholder 5">
            <a:extLst>
              <a:ext uri="{FF2B5EF4-FFF2-40B4-BE49-F238E27FC236}">
                <a16:creationId xmlns:a16="http://schemas.microsoft.com/office/drawing/2014/main" id="{92006962-34F4-511E-E7DD-3838DE91F32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2004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Amos 2:11-12</a:t>
            </a:r>
            <a:r>
              <a:rPr lang="en-US" dirty="0"/>
              <a:t> – “11 And I raised up some of your sons for prophets, and some of your young men for Nazirites. Is it not indeed so, O people of Israel? declares the Lord. 12 But </a:t>
            </a:r>
            <a:r>
              <a:rPr lang="en-US" b="1" dirty="0"/>
              <a:t>you made the Nazirites drink wine</a:t>
            </a:r>
            <a:r>
              <a:rPr lang="en-US" dirty="0"/>
              <a:t>, and commanded the prophets, saying, '</a:t>
            </a:r>
            <a:r>
              <a:rPr lang="en-US" b="1" dirty="0"/>
              <a:t>You shall not prophesy</a:t>
            </a:r>
            <a:r>
              <a:rPr lang="en-US" dirty="0"/>
              <a:t>.’” (Nazirites – see Numbers 6:1-21)</a:t>
            </a:r>
          </a:p>
          <a:p>
            <a:r>
              <a:rPr lang="en-US" b="1" dirty="0"/>
              <a:t>Amos 7:7-9, 12-13</a:t>
            </a:r>
            <a:r>
              <a:rPr lang="en-US" dirty="0"/>
              <a:t> – “7 This is what he showed me: behold, the Lord was standing beside a wall built with a plumb line, with a plumb line in his hand. 8 And the Lord said to me, ‘Amos, what do you see?’ And I said, ‘A plumb line.’ Then the Lord said, ‘Behold, I am setting a plumb line in the midst of my people Israel; </a:t>
            </a:r>
            <a:r>
              <a:rPr lang="en-US" b="1" dirty="0"/>
              <a:t>I will never again pass by them</a:t>
            </a:r>
            <a:r>
              <a:rPr lang="en-US" dirty="0"/>
              <a:t>; 9 the high places of Isaac shall be made desolate, and the sanctuaries of Israel shall be laid waste, and I will rise against the house of Jeroboam with the sword’ … 12 And Amaziah said to Amos, ‘O seer, go, flee away to the land of Judah, and eat bread there, and prophesy there, 13 but </a:t>
            </a:r>
            <a:r>
              <a:rPr lang="en-US" b="1" dirty="0"/>
              <a:t>never again prophesy at Bethel</a:t>
            </a:r>
            <a:r>
              <a:rPr lang="en-US" dirty="0"/>
              <a:t>, for it is the king's sanctuary, and it is a temple of the kingdom.’“</a:t>
            </a:r>
          </a:p>
          <a:p>
            <a:endParaRPr lang="en-US" dirty="0"/>
          </a:p>
          <a:p>
            <a:r>
              <a:rPr lang="en-US" b="1" dirty="0"/>
              <a:t>II Chronicles 36:15-16</a:t>
            </a:r>
            <a:r>
              <a:rPr lang="en-US" dirty="0"/>
              <a:t> – “15 The Lord, the God of their fathers, sent persistently to them by his messengers, because he had compassion on his people and on his dwelling place. 16 But </a:t>
            </a:r>
            <a:r>
              <a:rPr lang="en-US" b="1" dirty="0"/>
              <a:t>they kept mocking</a:t>
            </a:r>
            <a:r>
              <a:rPr lang="en-US" dirty="0"/>
              <a:t> the messengers of God, </a:t>
            </a:r>
            <a:r>
              <a:rPr lang="en-US" b="1" dirty="0"/>
              <a:t>despising his words</a:t>
            </a:r>
            <a:r>
              <a:rPr lang="en-US" dirty="0"/>
              <a:t> and </a:t>
            </a:r>
            <a:r>
              <a:rPr lang="en-US" b="1" dirty="0"/>
              <a:t>scoffing at his prophets</a:t>
            </a:r>
            <a:r>
              <a:rPr lang="en-US" dirty="0"/>
              <a:t>, until the wrath of the Lord rose against his people, </a:t>
            </a:r>
            <a:r>
              <a:rPr lang="en-US" b="1" dirty="0"/>
              <a:t>until there was no remedy</a:t>
            </a:r>
            <a:r>
              <a:rPr lang="en-US" dirty="0"/>
              <a:t>.”</a:t>
            </a:r>
            <a:br>
              <a:rPr lang="en-US" dirty="0"/>
            </a:br>
            <a:endParaRPr lang="en-US" dirty="0"/>
          </a:p>
          <a:p>
            <a:r>
              <a:rPr lang="en-US" b="1" dirty="0"/>
              <a:t>Hosea 4:6</a:t>
            </a:r>
            <a:r>
              <a:rPr lang="en-US" dirty="0"/>
              <a:t> – “My people are </a:t>
            </a:r>
            <a:r>
              <a:rPr lang="en-US" b="1" dirty="0"/>
              <a:t>destroyed for lack of knowledge</a:t>
            </a:r>
            <a:r>
              <a:rPr lang="en-US" dirty="0"/>
              <a:t>; because </a:t>
            </a:r>
            <a:r>
              <a:rPr lang="en-US" b="1" dirty="0"/>
              <a:t>you have rejected knowledge</a:t>
            </a:r>
            <a:r>
              <a:rPr lang="en-US" dirty="0"/>
              <a:t>, I reject you from being a priest to me. And since </a:t>
            </a:r>
            <a:r>
              <a:rPr lang="en-US" b="1" dirty="0"/>
              <a:t>you have forgotten the law of your God</a:t>
            </a:r>
            <a:r>
              <a:rPr lang="en-US" dirty="0"/>
              <a:t>, I also will forget your children.”</a:t>
            </a:r>
          </a:p>
          <a:p>
            <a:endParaRPr lang="en-US" dirty="0"/>
          </a:p>
          <a:p>
            <a:r>
              <a:rPr lang="en-US" b="1" dirty="0"/>
              <a:t>Romans 1:18, 28</a:t>
            </a:r>
            <a:r>
              <a:rPr lang="en-US" dirty="0"/>
              <a:t> – “18 For the wrath of God is revealed from heaven against all ungodliness and unrighteousness of men, who </a:t>
            </a:r>
            <a:r>
              <a:rPr lang="en-US" b="1" dirty="0"/>
              <a:t>by their unrighteousness suppress the truth</a:t>
            </a:r>
            <a:r>
              <a:rPr lang="en-US" dirty="0"/>
              <a:t> … 28 And since they did not see fit to acknowledge God, </a:t>
            </a:r>
            <a:r>
              <a:rPr lang="en-US" b="1" dirty="0"/>
              <a:t>God gave them up</a:t>
            </a:r>
            <a:r>
              <a:rPr lang="en-US" dirty="0"/>
              <a:t> to a debased mind to do what ought not to be done.”</a:t>
            </a:r>
          </a:p>
          <a:p>
            <a:endParaRPr lang="en-US" dirty="0"/>
          </a:p>
          <a:p>
            <a:r>
              <a:rPr lang="en-US" b="1" dirty="0"/>
              <a:t>Matthew 13:10-17</a:t>
            </a:r>
            <a:r>
              <a:rPr lang="en-US" dirty="0"/>
              <a:t> – “10 Then the disciples came and said to him, ‘Why do you speak to them in parables?’ 11 And he answered them, ‘To you it has been given to know the secrets of the kingdom of heaven, but to them it has not been given. 12 For to the one who has, more will be given, and he will have an abundance, but from the one who has not, even what he has will be taken away. 13 This is why I speak to them in parables, because seeing they do not see, and hearing they do not hear, nor do they understand. 14 Indeed, in their case the prophecy of Isaiah is fulfilled that says: “You will indeed hear but never understand, and you will indeed see but never perceive. 15 For this people's heart has grown dull, and with their ears they can barely hear, and their eyes they have closed, lest they should see with their eyes and hear with their ears and understand with their heart and turn, and I would heal them.” 16 But blessed are your eyes, for they see, and your ears, for they hear. 17 Truly, I say to you, many prophets and righteous people longed to see what you see, and did not see it, and to hear what you hear, and did not hear it.”</a:t>
            </a:r>
          </a:p>
        </p:txBody>
      </p:sp>
      <p:sp>
        <p:nvSpPr>
          <p:cNvPr id="4" name="Slide Number Placeholder 3"/>
          <p:cNvSpPr>
            <a:spLocks noGrp="1"/>
          </p:cNvSpPr>
          <p:nvPr>
            <p:ph type="sldNum" sz="quarter" idx="5"/>
          </p:nvPr>
        </p:nvSpPr>
        <p:spPr/>
        <p:txBody>
          <a:bodyPr/>
          <a:lstStyle/>
          <a:p>
            <a:fld id="{208E9E17-8F60-46F0-8FB5-9C53155CCC6D}" type="slidenum">
              <a:rPr lang="en-US" smtClean="0"/>
              <a:t>6</a:t>
            </a:fld>
            <a:endParaRPr lang="en-US"/>
          </a:p>
        </p:txBody>
      </p:sp>
      <p:sp>
        <p:nvSpPr>
          <p:cNvPr id="5" name="Date Placeholder 4">
            <a:extLst>
              <a:ext uri="{FF2B5EF4-FFF2-40B4-BE49-F238E27FC236}">
                <a16:creationId xmlns:a16="http://schemas.microsoft.com/office/drawing/2014/main" id="{43CB693D-6A8F-D7F9-4DE7-9F578344A73F}"/>
              </a:ext>
            </a:extLst>
          </p:cNvPr>
          <p:cNvSpPr>
            <a:spLocks noGrp="1"/>
          </p:cNvSpPr>
          <p:nvPr>
            <p:ph type="dt" idx="1"/>
          </p:nvPr>
        </p:nvSpPr>
        <p:spPr/>
        <p:txBody>
          <a:bodyPr/>
          <a:lstStyle/>
          <a:p>
            <a:r>
              <a:rPr lang="en-US"/>
              <a:t>3/31/2024 pm</a:t>
            </a:r>
          </a:p>
        </p:txBody>
      </p:sp>
      <p:sp>
        <p:nvSpPr>
          <p:cNvPr id="6" name="Footer Placeholder 5">
            <a:extLst>
              <a:ext uri="{FF2B5EF4-FFF2-40B4-BE49-F238E27FC236}">
                <a16:creationId xmlns:a16="http://schemas.microsoft.com/office/drawing/2014/main" id="{74074E58-7FE3-A8CD-BCA6-BDAA3EA1FBA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0003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7</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3/31/2024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endParaRPr lang="en-US" b="1" dirty="0"/>
          </a:p>
          <a:p>
            <a:r>
              <a:rPr lang="en-US" b="1" dirty="0"/>
              <a:t>Romans 10:10</a:t>
            </a:r>
            <a:r>
              <a:rPr lang="en-US" dirty="0"/>
              <a:t> – “For with the heart one believes and is justified, and </a:t>
            </a:r>
            <a:r>
              <a:rPr lang="en-US" b="1" dirty="0"/>
              <a:t>with the mouth one confesses</a:t>
            </a:r>
            <a:r>
              <a:rPr lang="en-US" dirty="0"/>
              <a:t> and is saved.”</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8</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3/31/2024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321884">
              <a:defRPr/>
            </a:pPr>
            <a:r>
              <a:rPr lang="en-US" b="1" dirty="0"/>
              <a:t>I Corinthians 15:1-2</a:t>
            </a:r>
            <a:r>
              <a:rPr lang="en-US" dirty="0"/>
              <a:t> – “1 Now I would remind you, brothers, of the gospel I preached to you, which you received, in which you stand, 2 and by which you are being saved, </a:t>
            </a:r>
            <a:r>
              <a:rPr lang="en-US" b="1" dirty="0"/>
              <a:t>if you hold fast to the word</a:t>
            </a:r>
            <a:r>
              <a:rPr lang="en-US" dirty="0"/>
              <a:t> I preached to you – unless you believed in vain.”</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9</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3/31/2024 pm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00AD75E2-4318-944B-A053-1590DCBB2609}" type="datetimeFigureOut">
              <a:rPr lang="en-US" smtClean="0"/>
              <a:t>4/18/2024</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1414162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AD75E2-4318-944B-A053-1590DCBB2609}"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22056872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AD75E2-4318-944B-A053-1590DCBB2609}"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24206968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AD75E2-4318-944B-A053-1590DCBB2609}"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BAB642E3-AA6A-1A49-9DDF-4316FD5E03AF}"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8341563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AD75E2-4318-944B-A053-1590DCBB2609}"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35855471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0AD75E2-4318-944B-A053-1590DCBB2609}"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15176033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0AD75E2-4318-944B-A053-1590DCBB2609}"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16235602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D75E2-4318-944B-A053-1590DCBB2609}"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33750182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00AD75E2-4318-944B-A053-1590DCBB2609}" type="datetimeFigureOut">
              <a:rPr lang="en-US" smtClean="0"/>
              <a:t>4/18/2024</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BAB642E3-AA6A-1A49-9DDF-4316FD5E03AF}" type="slidenum">
              <a:rPr lang="en-US" smtClean="0"/>
              <a:t>‹#›</a:t>
            </a:fld>
            <a:endParaRPr lang="en-US"/>
          </a:p>
        </p:txBody>
      </p:sp>
    </p:spTree>
    <p:extLst>
      <p:ext uri="{BB962C8B-B14F-4D97-AF65-F5344CB8AC3E}">
        <p14:creationId xmlns:p14="http://schemas.microsoft.com/office/powerpoint/2010/main" val="15540758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D75E2-4318-944B-A053-1590DCBB2609}"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23855087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00AD75E2-4318-944B-A053-1590DCBB2609}" type="datetimeFigureOut">
              <a:rPr lang="en-US" smtClean="0"/>
              <a:t>4/18/2024</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2661660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AD75E2-4318-944B-A053-1590DCBB2609}"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4653489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AD75E2-4318-944B-A053-1590DCBB2609}"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1291738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AD75E2-4318-944B-A053-1590DCBB2609}"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37227408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0AD75E2-4318-944B-A053-1590DCBB2609}"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15365878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AD75E2-4318-944B-A053-1590DCBB2609}"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29016614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AD75E2-4318-944B-A053-1590DCBB2609}"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642E3-AA6A-1A49-9DDF-4316FD5E03AF}" type="slidenum">
              <a:rPr lang="en-US" smtClean="0"/>
              <a:t>‹#›</a:t>
            </a:fld>
            <a:endParaRPr lang="en-US"/>
          </a:p>
        </p:txBody>
      </p:sp>
    </p:spTree>
    <p:extLst>
      <p:ext uri="{BB962C8B-B14F-4D97-AF65-F5344CB8AC3E}">
        <p14:creationId xmlns:p14="http://schemas.microsoft.com/office/powerpoint/2010/main" val="533870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0AD75E2-4318-944B-A053-1590DCBB2609}" type="datetimeFigureOut">
              <a:rPr lang="en-US" smtClean="0"/>
              <a:t>4/18/2024</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BAB642E3-AA6A-1A49-9DDF-4316FD5E03AF}" type="slidenum">
              <a:rPr lang="en-US" smtClean="0"/>
              <a:t>‹#›</a:t>
            </a:fld>
            <a:endParaRPr lang="en-US"/>
          </a:p>
        </p:txBody>
      </p:sp>
    </p:spTree>
    <p:extLst>
      <p:ext uri="{BB962C8B-B14F-4D97-AF65-F5344CB8AC3E}">
        <p14:creationId xmlns:p14="http://schemas.microsoft.com/office/powerpoint/2010/main" val="62310445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E5E021-F00D-0043-2951-D83F7EF8E8E0}"/>
              </a:ext>
            </a:extLst>
          </p:cNvPr>
          <p:cNvSpPr txBox="1"/>
          <p:nvPr/>
        </p:nvSpPr>
        <p:spPr>
          <a:xfrm>
            <a:off x="274321" y="2423160"/>
            <a:ext cx="5636286" cy="1877437"/>
          </a:xfrm>
          <a:prstGeom prst="rect">
            <a:avLst/>
          </a:prstGeom>
          <a:noFill/>
        </p:spPr>
        <p:txBody>
          <a:bodyPr wrap="square" rtlCol="0">
            <a:spAutoFit/>
          </a:bodyPr>
          <a:lstStyle/>
          <a:p>
            <a:r>
              <a:rPr lang="en-US" sz="5800" dirty="0"/>
              <a:t>A Famine Of The Word Of God</a:t>
            </a:r>
          </a:p>
        </p:txBody>
      </p:sp>
      <p:sp>
        <p:nvSpPr>
          <p:cNvPr id="4" name="TextBox 3">
            <a:extLst>
              <a:ext uri="{FF2B5EF4-FFF2-40B4-BE49-F238E27FC236}">
                <a16:creationId xmlns:a16="http://schemas.microsoft.com/office/drawing/2014/main" id="{84FD7F8D-DAC0-F4AF-D716-1CBE596A904D}"/>
              </a:ext>
            </a:extLst>
          </p:cNvPr>
          <p:cNvSpPr txBox="1"/>
          <p:nvPr/>
        </p:nvSpPr>
        <p:spPr>
          <a:xfrm>
            <a:off x="6909847" y="2898648"/>
            <a:ext cx="2123242" cy="461665"/>
          </a:xfrm>
          <a:prstGeom prst="rect">
            <a:avLst/>
          </a:prstGeom>
          <a:noFill/>
        </p:spPr>
        <p:txBody>
          <a:bodyPr wrap="square" rtlCol="0">
            <a:spAutoFit/>
          </a:bodyPr>
          <a:lstStyle/>
          <a:p>
            <a:r>
              <a:rPr lang="en-US" sz="2400" dirty="0"/>
              <a:t>Amos 8:11-14</a:t>
            </a:r>
          </a:p>
        </p:txBody>
      </p:sp>
    </p:spTree>
    <p:extLst>
      <p:ext uri="{BB962C8B-B14F-4D97-AF65-F5344CB8AC3E}">
        <p14:creationId xmlns:p14="http://schemas.microsoft.com/office/powerpoint/2010/main" val="36959880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1FD4D6-AECE-D04C-84E0-688E22EE4C5A}"/>
              </a:ext>
            </a:extLst>
          </p:cNvPr>
          <p:cNvSpPr>
            <a:spLocks noGrp="1"/>
          </p:cNvSpPr>
          <p:nvPr>
            <p:ph idx="1"/>
          </p:nvPr>
        </p:nvSpPr>
        <p:spPr>
          <a:xfrm>
            <a:off x="274320" y="2057400"/>
            <a:ext cx="8680784" cy="3247043"/>
          </a:xfrm>
        </p:spPr>
        <p:txBody>
          <a:bodyPr>
            <a:spAutoFit/>
          </a:bodyPr>
          <a:lstStyle/>
          <a:p>
            <a:pPr marL="0" indent="0">
              <a:buNone/>
            </a:pPr>
            <a:r>
              <a:rPr lang="en-US" sz="3200" b="1" u="sng" dirty="0">
                <a:solidFill>
                  <a:schemeClr val="bg1"/>
                </a:solidFill>
              </a:rPr>
              <a:t>Materialism</a:t>
            </a:r>
            <a:r>
              <a:rPr lang="en-US" sz="2800" dirty="0"/>
              <a:t> (Amos 3:15; 6:1-8)</a:t>
            </a:r>
          </a:p>
          <a:p>
            <a:pPr>
              <a:buClr>
                <a:schemeClr val="tx1"/>
              </a:buClr>
            </a:pPr>
            <a:r>
              <a:rPr lang="en-US" sz="2800" dirty="0"/>
              <a:t>Matthew 13:22 – cares and riches choke out the word.</a:t>
            </a:r>
          </a:p>
          <a:p>
            <a:pPr>
              <a:buClr>
                <a:schemeClr val="tx1"/>
              </a:buClr>
            </a:pPr>
            <a:r>
              <a:rPr lang="en-US" sz="2800" dirty="0"/>
              <a:t>John 6:26-27 – material focus overcomes spiritual importance.</a:t>
            </a:r>
          </a:p>
          <a:p>
            <a:pPr>
              <a:buClr>
                <a:schemeClr val="tx1"/>
              </a:buClr>
            </a:pPr>
            <a:r>
              <a:rPr lang="en-US" sz="2800" dirty="0"/>
              <a:t>I Corinthians 3:1-4 – carnal minds warp spiritual matters and take away spiritual understanding.</a:t>
            </a:r>
          </a:p>
        </p:txBody>
      </p:sp>
      <p:sp>
        <p:nvSpPr>
          <p:cNvPr id="2" name="TextBox 1">
            <a:extLst>
              <a:ext uri="{FF2B5EF4-FFF2-40B4-BE49-F238E27FC236}">
                <a16:creationId xmlns:a16="http://schemas.microsoft.com/office/drawing/2014/main" id="{6523D06E-6DDF-8B46-F371-B8F1413E23E1}"/>
              </a:ext>
            </a:extLst>
          </p:cNvPr>
          <p:cNvSpPr txBox="1"/>
          <p:nvPr/>
        </p:nvSpPr>
        <p:spPr>
          <a:xfrm>
            <a:off x="274321" y="693511"/>
            <a:ext cx="7106980" cy="1200329"/>
          </a:xfrm>
          <a:prstGeom prst="rect">
            <a:avLst/>
          </a:prstGeom>
          <a:noFill/>
        </p:spPr>
        <p:txBody>
          <a:bodyPr wrap="square" rtlCol="0">
            <a:spAutoFit/>
          </a:bodyPr>
          <a:lstStyle/>
          <a:p>
            <a:pPr algn="ctr"/>
            <a:r>
              <a:rPr lang="en-US" sz="4000" dirty="0"/>
              <a:t>A Famine Of The Word Of God</a:t>
            </a:r>
          </a:p>
          <a:p>
            <a:pPr algn="ctr"/>
            <a:r>
              <a:rPr lang="en-US" sz="3200" dirty="0"/>
              <a:t>What Will Lead To This Famine?</a:t>
            </a:r>
          </a:p>
        </p:txBody>
      </p:sp>
    </p:spTree>
    <p:extLst>
      <p:ext uri="{BB962C8B-B14F-4D97-AF65-F5344CB8AC3E}">
        <p14:creationId xmlns:p14="http://schemas.microsoft.com/office/powerpoint/2010/main" val="29618738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1FD4D6-AECE-D04C-84E0-688E22EE4C5A}"/>
              </a:ext>
            </a:extLst>
          </p:cNvPr>
          <p:cNvSpPr>
            <a:spLocks noGrp="1"/>
          </p:cNvSpPr>
          <p:nvPr>
            <p:ph idx="1"/>
          </p:nvPr>
        </p:nvSpPr>
        <p:spPr>
          <a:xfrm>
            <a:off x="274320" y="2057400"/>
            <a:ext cx="8680784" cy="3247043"/>
          </a:xfrm>
        </p:spPr>
        <p:txBody>
          <a:bodyPr>
            <a:spAutoFit/>
          </a:bodyPr>
          <a:lstStyle/>
          <a:p>
            <a:pPr marL="0" indent="0">
              <a:buNone/>
            </a:pPr>
            <a:r>
              <a:rPr lang="en-US" sz="3200" b="1" u="sng" dirty="0">
                <a:solidFill>
                  <a:schemeClr val="bg1"/>
                </a:solidFill>
              </a:rPr>
              <a:t>Fondness of Sin</a:t>
            </a:r>
            <a:r>
              <a:rPr lang="en-US" sz="2800" b="1" dirty="0"/>
              <a:t> </a:t>
            </a:r>
            <a:r>
              <a:rPr lang="en-US" sz="2800" dirty="0"/>
              <a:t>(Amos 2:6-8; 8:4-6)</a:t>
            </a:r>
          </a:p>
          <a:p>
            <a:pPr>
              <a:buClr>
                <a:schemeClr val="tx1"/>
              </a:buClr>
            </a:pPr>
            <a:r>
              <a:rPr lang="en-US" sz="2800" dirty="0"/>
              <a:t>James 1:21 – must lay aside sin to receive the word.</a:t>
            </a:r>
          </a:p>
          <a:p>
            <a:pPr>
              <a:buClr>
                <a:schemeClr val="tx1"/>
              </a:buClr>
            </a:pPr>
            <a:r>
              <a:rPr lang="en-US" sz="2800" dirty="0"/>
              <a:t>I Timothy 1:18-20 – rejection of a good conscience leads to the defilement of God’s word.</a:t>
            </a:r>
          </a:p>
          <a:p>
            <a:pPr>
              <a:buClr>
                <a:schemeClr val="tx1"/>
              </a:buClr>
            </a:pPr>
            <a:r>
              <a:rPr lang="en-US" sz="2800" dirty="0"/>
              <a:t>II Thessalonians 2:9-12 – love of unrighteousness leads to delusion.</a:t>
            </a:r>
          </a:p>
        </p:txBody>
      </p:sp>
      <p:sp>
        <p:nvSpPr>
          <p:cNvPr id="2" name="TextBox 1">
            <a:extLst>
              <a:ext uri="{FF2B5EF4-FFF2-40B4-BE49-F238E27FC236}">
                <a16:creationId xmlns:a16="http://schemas.microsoft.com/office/drawing/2014/main" id="{A03593FF-9C76-0C56-F3F5-BEC986672BE2}"/>
              </a:ext>
            </a:extLst>
          </p:cNvPr>
          <p:cNvSpPr txBox="1"/>
          <p:nvPr/>
        </p:nvSpPr>
        <p:spPr>
          <a:xfrm>
            <a:off x="274321" y="693511"/>
            <a:ext cx="7106980" cy="1200329"/>
          </a:xfrm>
          <a:prstGeom prst="rect">
            <a:avLst/>
          </a:prstGeom>
          <a:noFill/>
        </p:spPr>
        <p:txBody>
          <a:bodyPr wrap="square" rtlCol="0">
            <a:spAutoFit/>
          </a:bodyPr>
          <a:lstStyle/>
          <a:p>
            <a:pPr algn="ctr"/>
            <a:r>
              <a:rPr lang="en-US" sz="4000" dirty="0"/>
              <a:t>A Famine Of The Word Of God</a:t>
            </a:r>
          </a:p>
          <a:p>
            <a:pPr algn="ctr"/>
            <a:r>
              <a:rPr lang="en-US" sz="3200" dirty="0"/>
              <a:t>What Will Lead To This Famine?</a:t>
            </a:r>
          </a:p>
        </p:txBody>
      </p:sp>
    </p:spTree>
    <p:extLst>
      <p:ext uri="{BB962C8B-B14F-4D97-AF65-F5344CB8AC3E}">
        <p14:creationId xmlns:p14="http://schemas.microsoft.com/office/powerpoint/2010/main" val="3079861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1FD4D6-AECE-D04C-84E0-688E22EE4C5A}"/>
              </a:ext>
            </a:extLst>
          </p:cNvPr>
          <p:cNvSpPr>
            <a:spLocks noGrp="1"/>
          </p:cNvSpPr>
          <p:nvPr>
            <p:ph idx="1"/>
          </p:nvPr>
        </p:nvSpPr>
        <p:spPr>
          <a:xfrm>
            <a:off x="274320" y="2057400"/>
            <a:ext cx="8680784" cy="3634841"/>
          </a:xfrm>
        </p:spPr>
        <p:txBody>
          <a:bodyPr>
            <a:spAutoFit/>
          </a:bodyPr>
          <a:lstStyle/>
          <a:p>
            <a:pPr marL="0" indent="0">
              <a:buNone/>
            </a:pPr>
            <a:r>
              <a:rPr lang="en-US" sz="3200" b="1" u="sng" dirty="0">
                <a:solidFill>
                  <a:schemeClr val="bg1"/>
                </a:solidFill>
              </a:rPr>
              <a:t>Perverted Worship</a:t>
            </a:r>
            <a:r>
              <a:rPr lang="en-US" sz="2800" b="1" dirty="0"/>
              <a:t> </a:t>
            </a:r>
            <a:r>
              <a:rPr lang="en-US" sz="2800" dirty="0"/>
              <a:t>(Amos 4:4-5; 5:4-5, 21-27)</a:t>
            </a:r>
          </a:p>
          <a:p>
            <a:pPr>
              <a:buClr>
                <a:schemeClr val="tx1"/>
              </a:buClr>
            </a:pPr>
            <a:r>
              <a:rPr lang="en-US" sz="2800" dirty="0"/>
              <a:t>John 4:24 – God demands worship in spirit and truth.</a:t>
            </a:r>
          </a:p>
          <a:p>
            <a:pPr>
              <a:buClr>
                <a:schemeClr val="tx1"/>
              </a:buClr>
            </a:pPr>
            <a:r>
              <a:rPr lang="en-US" sz="2800" dirty="0"/>
              <a:t>Matthew 15:3, 7-9 – unauthorized worship replaces God’s word with the word of men.</a:t>
            </a:r>
          </a:p>
          <a:p>
            <a:pPr>
              <a:buClr>
                <a:schemeClr val="tx1"/>
              </a:buClr>
            </a:pPr>
            <a:r>
              <a:rPr lang="en-US" sz="2800" dirty="0"/>
              <a:t>I Corinthians 10:6-8 – perverted worship is accompanied by a rejection of the most basic teachings of God’s word.</a:t>
            </a:r>
          </a:p>
        </p:txBody>
      </p:sp>
      <p:sp>
        <p:nvSpPr>
          <p:cNvPr id="2" name="TextBox 1">
            <a:extLst>
              <a:ext uri="{FF2B5EF4-FFF2-40B4-BE49-F238E27FC236}">
                <a16:creationId xmlns:a16="http://schemas.microsoft.com/office/drawing/2014/main" id="{CC44F81D-570B-7DB1-FD03-083E4FAAE3CA}"/>
              </a:ext>
            </a:extLst>
          </p:cNvPr>
          <p:cNvSpPr txBox="1"/>
          <p:nvPr/>
        </p:nvSpPr>
        <p:spPr>
          <a:xfrm>
            <a:off x="274321" y="693511"/>
            <a:ext cx="7106980" cy="1200329"/>
          </a:xfrm>
          <a:prstGeom prst="rect">
            <a:avLst/>
          </a:prstGeom>
          <a:noFill/>
        </p:spPr>
        <p:txBody>
          <a:bodyPr wrap="square" rtlCol="0">
            <a:spAutoFit/>
          </a:bodyPr>
          <a:lstStyle/>
          <a:p>
            <a:pPr algn="ctr"/>
            <a:r>
              <a:rPr lang="en-US" sz="4000" dirty="0"/>
              <a:t>A Famine Of The Word Of God</a:t>
            </a:r>
          </a:p>
          <a:p>
            <a:pPr algn="ctr"/>
            <a:r>
              <a:rPr lang="en-US" sz="3200" dirty="0"/>
              <a:t>What Will Lead To This Famine?</a:t>
            </a:r>
          </a:p>
        </p:txBody>
      </p:sp>
    </p:spTree>
    <p:extLst>
      <p:ext uri="{BB962C8B-B14F-4D97-AF65-F5344CB8AC3E}">
        <p14:creationId xmlns:p14="http://schemas.microsoft.com/office/powerpoint/2010/main" val="3389912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1FD4D6-AECE-D04C-84E0-688E22EE4C5A}"/>
              </a:ext>
            </a:extLst>
          </p:cNvPr>
          <p:cNvSpPr>
            <a:spLocks noGrp="1"/>
          </p:cNvSpPr>
          <p:nvPr>
            <p:ph idx="1"/>
          </p:nvPr>
        </p:nvSpPr>
        <p:spPr>
          <a:xfrm>
            <a:off x="274320" y="2057400"/>
            <a:ext cx="8680784" cy="4594078"/>
          </a:xfrm>
        </p:spPr>
        <p:txBody>
          <a:bodyPr>
            <a:spAutoFit/>
          </a:bodyPr>
          <a:lstStyle/>
          <a:p>
            <a:pPr marL="0" indent="0">
              <a:buNone/>
            </a:pPr>
            <a:r>
              <a:rPr lang="en-US" sz="3200" b="1" u="sng" dirty="0">
                <a:solidFill>
                  <a:schemeClr val="bg1"/>
                </a:solidFill>
              </a:rPr>
              <a:t>Forsaken Justice and Righteousness</a:t>
            </a:r>
            <a:br>
              <a:rPr lang="en-US" sz="2800" b="1" dirty="0"/>
            </a:br>
            <a:r>
              <a:rPr lang="en-US" sz="2800" dirty="0"/>
              <a:t>(Amos 5:7, 10; 6:12)</a:t>
            </a:r>
          </a:p>
          <a:p>
            <a:pPr>
              <a:buClr>
                <a:schemeClr val="tx1"/>
              </a:buClr>
            </a:pPr>
            <a:r>
              <a:rPr lang="en-US" sz="2800" dirty="0"/>
              <a:t>II Timothy 4:1-5 – those who turn to myths do not desire the scripture.</a:t>
            </a:r>
          </a:p>
          <a:p>
            <a:pPr>
              <a:buClr>
                <a:schemeClr val="tx1"/>
              </a:buClr>
            </a:pPr>
            <a:r>
              <a:rPr lang="en-US" sz="2800" dirty="0"/>
              <a:t>I Timothy 1:3-4, 8-11 – myths are to be rejected and truth taught.</a:t>
            </a:r>
          </a:p>
          <a:p>
            <a:pPr>
              <a:buClr>
                <a:schemeClr val="tx1"/>
              </a:buClr>
            </a:pPr>
            <a:r>
              <a:rPr lang="en-US" sz="2800" dirty="0"/>
              <a:t>I Corinthians 5:1-2, 6-8 – failure to address sin leads to a neglect and rejection of truth.</a:t>
            </a:r>
          </a:p>
          <a:p>
            <a:pPr>
              <a:buClr>
                <a:schemeClr val="tx1"/>
              </a:buClr>
            </a:pPr>
            <a:r>
              <a:rPr lang="en-US" sz="2800" dirty="0"/>
              <a:t>I Thessalonians 5:14, 19-22 – unruliness must be addressed lest the Spirit be quenched.</a:t>
            </a:r>
          </a:p>
        </p:txBody>
      </p:sp>
      <p:sp>
        <p:nvSpPr>
          <p:cNvPr id="2" name="TextBox 1">
            <a:extLst>
              <a:ext uri="{FF2B5EF4-FFF2-40B4-BE49-F238E27FC236}">
                <a16:creationId xmlns:a16="http://schemas.microsoft.com/office/drawing/2014/main" id="{2ED70D54-3CF2-D38C-42F2-7BAC69E635EF}"/>
              </a:ext>
            </a:extLst>
          </p:cNvPr>
          <p:cNvSpPr txBox="1"/>
          <p:nvPr/>
        </p:nvSpPr>
        <p:spPr>
          <a:xfrm>
            <a:off x="274321" y="693511"/>
            <a:ext cx="7106980" cy="1200329"/>
          </a:xfrm>
          <a:prstGeom prst="rect">
            <a:avLst/>
          </a:prstGeom>
          <a:noFill/>
        </p:spPr>
        <p:txBody>
          <a:bodyPr wrap="square" rtlCol="0">
            <a:spAutoFit/>
          </a:bodyPr>
          <a:lstStyle/>
          <a:p>
            <a:pPr algn="ctr"/>
            <a:r>
              <a:rPr lang="en-US" sz="4000" dirty="0"/>
              <a:t>A Famine Of The Word Of God</a:t>
            </a:r>
          </a:p>
          <a:p>
            <a:pPr algn="ctr"/>
            <a:r>
              <a:rPr lang="en-US" sz="3200" dirty="0"/>
              <a:t>What Will Lead To This Famine?</a:t>
            </a:r>
          </a:p>
        </p:txBody>
      </p:sp>
    </p:spTree>
    <p:extLst>
      <p:ext uri="{BB962C8B-B14F-4D97-AF65-F5344CB8AC3E}">
        <p14:creationId xmlns:p14="http://schemas.microsoft.com/office/powerpoint/2010/main" val="27534566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1FD4D6-AECE-D04C-84E0-688E22EE4C5A}"/>
              </a:ext>
            </a:extLst>
          </p:cNvPr>
          <p:cNvSpPr>
            <a:spLocks noGrp="1"/>
          </p:cNvSpPr>
          <p:nvPr>
            <p:ph idx="1"/>
          </p:nvPr>
        </p:nvSpPr>
        <p:spPr>
          <a:xfrm>
            <a:off x="274320" y="2057400"/>
            <a:ext cx="8680784" cy="4150880"/>
          </a:xfrm>
        </p:spPr>
        <p:txBody>
          <a:bodyPr>
            <a:spAutoFit/>
          </a:bodyPr>
          <a:lstStyle/>
          <a:p>
            <a:pPr marL="0" indent="0">
              <a:buNone/>
            </a:pPr>
            <a:r>
              <a:rPr lang="en-US" sz="3200" b="1" u="sng" dirty="0">
                <a:solidFill>
                  <a:schemeClr val="bg1"/>
                </a:solidFill>
              </a:rPr>
              <a:t>Distaste for Truth</a:t>
            </a:r>
            <a:r>
              <a:rPr lang="en-US" sz="2800" b="1" dirty="0"/>
              <a:t> </a:t>
            </a:r>
            <a:r>
              <a:rPr lang="en-US" sz="2800" dirty="0"/>
              <a:t>(Amos 2:11-12; 7:7-9, 12-13)</a:t>
            </a:r>
          </a:p>
          <a:p>
            <a:pPr>
              <a:buClr>
                <a:schemeClr val="tx1"/>
              </a:buClr>
            </a:pPr>
            <a:r>
              <a:rPr lang="en-US" sz="2800" dirty="0"/>
              <a:t>II Chronicles 36:15-16 – Judah rejected God’s attempt to bring them back by His word.</a:t>
            </a:r>
          </a:p>
          <a:p>
            <a:pPr>
              <a:buClr>
                <a:schemeClr val="tx1"/>
              </a:buClr>
            </a:pPr>
            <a:r>
              <a:rPr lang="en-US" sz="2800" dirty="0"/>
              <a:t>Hosea 4:6 – destroyed for lacking/rejecting knowledge.</a:t>
            </a:r>
          </a:p>
          <a:p>
            <a:pPr>
              <a:buClr>
                <a:schemeClr val="tx1"/>
              </a:buClr>
            </a:pPr>
            <a:r>
              <a:rPr lang="en-US" sz="2800" dirty="0"/>
              <a:t>Romans 1:18, 28 – suppression of truth led to a debased mind.</a:t>
            </a:r>
          </a:p>
          <a:p>
            <a:pPr>
              <a:buClr>
                <a:schemeClr val="tx1"/>
              </a:buClr>
            </a:pPr>
            <a:r>
              <a:rPr lang="en-US" sz="2800" dirty="0"/>
              <a:t>Matthew 13:10-17 – those who did not desire the truth were not given to know the truth.</a:t>
            </a:r>
          </a:p>
        </p:txBody>
      </p:sp>
      <p:sp>
        <p:nvSpPr>
          <p:cNvPr id="2" name="TextBox 1">
            <a:extLst>
              <a:ext uri="{FF2B5EF4-FFF2-40B4-BE49-F238E27FC236}">
                <a16:creationId xmlns:a16="http://schemas.microsoft.com/office/drawing/2014/main" id="{23468B77-0172-D667-9B82-AB7112528B57}"/>
              </a:ext>
            </a:extLst>
          </p:cNvPr>
          <p:cNvSpPr txBox="1"/>
          <p:nvPr/>
        </p:nvSpPr>
        <p:spPr>
          <a:xfrm>
            <a:off x="274321" y="693511"/>
            <a:ext cx="7106980" cy="1200329"/>
          </a:xfrm>
          <a:prstGeom prst="rect">
            <a:avLst/>
          </a:prstGeom>
          <a:noFill/>
        </p:spPr>
        <p:txBody>
          <a:bodyPr wrap="square" rtlCol="0">
            <a:spAutoFit/>
          </a:bodyPr>
          <a:lstStyle/>
          <a:p>
            <a:pPr algn="ctr"/>
            <a:r>
              <a:rPr lang="en-US" sz="4000" dirty="0"/>
              <a:t>A Famine Of The Word Of God</a:t>
            </a:r>
          </a:p>
          <a:p>
            <a:pPr algn="ctr"/>
            <a:r>
              <a:rPr lang="en-US" sz="3200" dirty="0"/>
              <a:t>What Will Lead To This Famine?</a:t>
            </a:r>
          </a:p>
        </p:txBody>
      </p:sp>
    </p:spTree>
    <p:extLst>
      <p:ext uri="{BB962C8B-B14F-4D97-AF65-F5344CB8AC3E}">
        <p14:creationId xmlns:p14="http://schemas.microsoft.com/office/powerpoint/2010/main" val="14198130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2057400"/>
            <a:ext cx="8932697" cy="4524315"/>
          </a:xfrm>
        </p:spPr>
        <p:txBody>
          <a:bodyPr wrap="square">
            <a:spAutoFit/>
          </a:bodyPr>
          <a:lstStyle/>
          <a:p>
            <a:pPr algn="l">
              <a:lnSpc>
                <a:spcPct val="100000"/>
              </a:lnSpc>
              <a:spcBef>
                <a:spcPts val="0"/>
              </a:spcBef>
              <a:buClr>
                <a:schemeClr val="tx1"/>
              </a:buClr>
            </a:pPr>
            <a:r>
              <a:rPr lang="en-US" sz="3200" dirty="0">
                <a:solidFill>
                  <a:schemeClr val="tx1"/>
                </a:solidFill>
                <a:cs typeface="Arial" panose="020B0604020202020204" pitchFamily="34" charset="0"/>
              </a:rPr>
              <a:t> </a:t>
            </a:r>
            <a:r>
              <a:rPr lang="en-US" sz="3200" b="1" u="sng" dirty="0">
                <a:solidFill>
                  <a:schemeClr val="bg1"/>
                </a:solidFill>
                <a:cs typeface="Arial" panose="020B0604020202020204" pitchFamily="34" charset="0"/>
              </a:rPr>
              <a:t>Hear the Word of God</a:t>
            </a:r>
          </a:p>
          <a:p>
            <a:pPr lvl="1">
              <a:lnSpc>
                <a:spcPct val="100000"/>
              </a:lnSpc>
              <a:spcBef>
                <a:spcPts val="0"/>
              </a:spcBef>
              <a:buClr>
                <a:schemeClr val="tx1"/>
              </a:buClr>
            </a:pPr>
            <a:r>
              <a:rPr lang="en-US" sz="3200" dirty="0">
                <a:solidFill>
                  <a:schemeClr val="tx1"/>
                </a:solidFill>
                <a:cs typeface="Arial" panose="020B0604020202020204" pitchFamily="34" charset="0"/>
              </a:rPr>
              <a:t> </a:t>
            </a:r>
            <a:r>
              <a:rPr lang="en-US" sz="3200" dirty="0">
                <a:cs typeface="Arial" panose="020B0604020202020204" pitchFamily="34" charset="0"/>
              </a:rPr>
              <a:t>James 1:21 – “Therefore put away all filthiness and rampant wickedness and </a:t>
            </a:r>
            <a:r>
              <a:rPr lang="en-US" sz="3200" b="1" dirty="0">
                <a:cs typeface="Arial" panose="020B0604020202020204" pitchFamily="34" charset="0"/>
              </a:rPr>
              <a:t>receive with meekness the implanted word</a:t>
            </a:r>
            <a:r>
              <a:rPr lang="en-US" sz="3200" dirty="0">
                <a:cs typeface="Arial" panose="020B0604020202020204" pitchFamily="34" charset="0"/>
              </a:rPr>
              <a:t>, which is able to save your souls.”</a:t>
            </a:r>
            <a:endParaRPr lang="en-US" sz="3200" dirty="0">
              <a:solidFill>
                <a:schemeClr val="tx1"/>
              </a:solidFill>
              <a:cs typeface="Arial" panose="020B0604020202020204" pitchFamily="34" charset="0"/>
            </a:endParaRPr>
          </a:p>
          <a:p>
            <a:pPr algn="l">
              <a:lnSpc>
                <a:spcPct val="100000"/>
              </a:lnSpc>
              <a:spcBef>
                <a:spcPts val="0"/>
              </a:spcBef>
              <a:buClr>
                <a:schemeClr val="tx1"/>
              </a:buClr>
            </a:pPr>
            <a:r>
              <a:rPr lang="en-US" sz="3200" dirty="0">
                <a:solidFill>
                  <a:schemeClr val="tx1"/>
                </a:solidFill>
                <a:cs typeface="Arial" panose="020B0604020202020204" pitchFamily="34" charset="0"/>
              </a:rPr>
              <a:t> </a:t>
            </a:r>
            <a:r>
              <a:rPr lang="en-US" sz="3200" b="1" u="sng" dirty="0">
                <a:solidFill>
                  <a:schemeClr val="bg1"/>
                </a:solidFill>
                <a:cs typeface="Arial" panose="020B0604020202020204" pitchFamily="34" charset="0"/>
              </a:rPr>
              <a:t>Believe that Jesus is the Savior</a:t>
            </a:r>
          </a:p>
          <a:p>
            <a:pPr lvl="1" algn="l">
              <a:lnSpc>
                <a:spcPct val="100000"/>
              </a:lnSpc>
              <a:spcBef>
                <a:spcPts val="0"/>
              </a:spcBef>
              <a:buClr>
                <a:schemeClr val="tx1"/>
              </a:buClr>
            </a:pPr>
            <a:r>
              <a:rPr lang="en-US" sz="3200" dirty="0">
                <a:solidFill>
                  <a:schemeClr val="tx1"/>
                </a:solidFill>
                <a:cs typeface="Arial" panose="020B0604020202020204" pitchFamily="34" charset="0"/>
              </a:rPr>
              <a:t> Romans 10:11 – “For the Scripture says, ‘</a:t>
            </a:r>
            <a:r>
              <a:rPr lang="en-US" sz="3200" b="1" dirty="0">
                <a:solidFill>
                  <a:schemeClr val="tx1"/>
                </a:solidFill>
                <a:cs typeface="Arial" panose="020B0604020202020204" pitchFamily="34" charset="0"/>
              </a:rPr>
              <a:t>Everyone who believes in him</a:t>
            </a:r>
            <a:r>
              <a:rPr lang="en-US" sz="3200" dirty="0">
                <a:solidFill>
                  <a:schemeClr val="tx1"/>
                </a:solidFill>
                <a:cs typeface="Arial" panose="020B0604020202020204" pitchFamily="34" charset="0"/>
              </a:rPr>
              <a:t>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274320" y="481971"/>
            <a:ext cx="4683269" cy="1569652"/>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prstClr val="white"/>
                </a:solidFill>
                <a:effectLst/>
                <a:uLnTx/>
                <a:uFillTx/>
                <a:latin typeface="+mn-lt"/>
                <a:cs typeface="Arial" panose="020B0604020202020204" pitchFamily="34" charset="0"/>
              </a:rPr>
              <a:t>“What Must I Do To Be Saved?”</a:t>
            </a:r>
          </a:p>
        </p:txBody>
      </p:sp>
      <p:sp>
        <p:nvSpPr>
          <p:cNvPr id="3" name="TextBox 2">
            <a:extLst>
              <a:ext uri="{FF2B5EF4-FFF2-40B4-BE49-F238E27FC236}">
                <a16:creationId xmlns:a16="http://schemas.microsoft.com/office/drawing/2014/main" id="{EDB3A0B3-ED78-78BE-AB0C-A7687008B67B}"/>
              </a:ext>
            </a:extLst>
          </p:cNvPr>
          <p:cNvSpPr txBox="1"/>
          <p:nvPr/>
        </p:nvSpPr>
        <p:spPr>
          <a:xfrm>
            <a:off x="7744858" y="837283"/>
            <a:ext cx="1353758" cy="369332"/>
          </a:xfrm>
          <a:prstGeom prst="rect">
            <a:avLst/>
          </a:prstGeom>
          <a:noFill/>
        </p:spPr>
        <p:txBody>
          <a:bodyPr wrap="square" rtlCol="0">
            <a:spAutoFit/>
          </a:bodyPr>
          <a:lstStyle/>
          <a:p>
            <a:r>
              <a:rPr lang="en-US" b="1" dirty="0"/>
              <a:t>Acts 16:30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2057400"/>
            <a:ext cx="8957726" cy="4579715"/>
          </a:xfrm>
        </p:spPr>
        <p:txBody>
          <a:bodyPr wrap="square">
            <a:spAutoFit/>
          </a:bodyPr>
          <a:lstStyle/>
          <a:p>
            <a:pPr algn="l">
              <a:spcBef>
                <a:spcPts val="0"/>
              </a:spcBef>
              <a:buClr>
                <a:schemeClr val="tx1"/>
              </a:buClr>
            </a:pPr>
            <a:r>
              <a:rPr lang="en-US" sz="3600" dirty="0">
                <a:solidFill>
                  <a:schemeClr val="tx1"/>
                </a:solidFill>
                <a:cs typeface="Arial" panose="020B0604020202020204" pitchFamily="34" charset="0"/>
              </a:rPr>
              <a:t> </a:t>
            </a:r>
            <a:r>
              <a:rPr lang="en-US" sz="3600" b="1" u="sng" dirty="0">
                <a:solidFill>
                  <a:schemeClr val="bg1"/>
                </a:solidFill>
                <a:cs typeface="Arial" panose="020B0604020202020204" pitchFamily="34" charset="0"/>
              </a:rPr>
              <a:t>Repent of your sins</a:t>
            </a:r>
          </a:p>
          <a:p>
            <a:pPr lvl="1" algn="l">
              <a:spcBef>
                <a:spcPts val="0"/>
              </a:spcBef>
              <a:buClr>
                <a:schemeClr val="tx1"/>
              </a:buClr>
            </a:pPr>
            <a:r>
              <a:rPr lang="en-US" sz="3600" dirty="0">
                <a:solidFill>
                  <a:schemeClr val="tx1"/>
                </a:solidFill>
                <a:cs typeface="Arial" panose="020B0604020202020204" pitchFamily="34" charset="0"/>
              </a:rPr>
              <a:t> Acts 3:19 – “</a:t>
            </a:r>
            <a:r>
              <a:rPr lang="en-US" sz="3600" b="1" dirty="0">
                <a:solidFill>
                  <a:schemeClr val="tx1"/>
                </a:solidFill>
                <a:cs typeface="Arial" panose="020B0604020202020204" pitchFamily="34" charset="0"/>
              </a:rPr>
              <a:t>Repent</a:t>
            </a:r>
            <a:r>
              <a:rPr lang="en-US" sz="3600" dirty="0">
                <a:solidFill>
                  <a:schemeClr val="tx1"/>
                </a:solidFill>
                <a:cs typeface="Arial" panose="020B0604020202020204" pitchFamily="34" charset="0"/>
              </a:rPr>
              <a:t> therefore, and turn again, </a:t>
            </a:r>
            <a:r>
              <a:rPr lang="en-US" sz="3600" b="1" dirty="0">
                <a:solidFill>
                  <a:schemeClr val="tx1"/>
                </a:solidFill>
                <a:cs typeface="Arial" panose="020B0604020202020204" pitchFamily="34" charset="0"/>
              </a:rPr>
              <a:t>that your sins may be blotted out</a:t>
            </a:r>
            <a:r>
              <a:rPr lang="en-US" sz="3600" dirty="0">
                <a:solidFill>
                  <a:schemeClr val="tx1"/>
                </a:solidFill>
                <a:cs typeface="Arial" panose="020B0604020202020204" pitchFamily="34" charset="0"/>
              </a:rPr>
              <a:t>”</a:t>
            </a:r>
          </a:p>
          <a:p>
            <a:pPr algn="l">
              <a:spcBef>
                <a:spcPts val="0"/>
              </a:spcBef>
              <a:buClr>
                <a:schemeClr val="tx1"/>
              </a:buClr>
            </a:pPr>
            <a:r>
              <a:rPr lang="en-US" sz="3600" dirty="0">
                <a:solidFill>
                  <a:schemeClr val="tx1"/>
                </a:solidFill>
                <a:cs typeface="Arial" panose="020B0604020202020204" pitchFamily="34" charset="0"/>
              </a:rPr>
              <a:t> </a:t>
            </a:r>
            <a:r>
              <a:rPr lang="en-US" sz="3600" b="1" u="sng" dirty="0">
                <a:solidFill>
                  <a:schemeClr val="bg1"/>
                </a:solidFill>
                <a:cs typeface="Arial" panose="020B0604020202020204" pitchFamily="34" charset="0"/>
              </a:rPr>
              <a:t>Confess that Jesus is the Son of God</a:t>
            </a:r>
          </a:p>
          <a:p>
            <a:pPr lvl="1">
              <a:spcBef>
                <a:spcPts val="0"/>
              </a:spcBef>
              <a:buClr>
                <a:schemeClr val="tx1"/>
              </a:buClr>
            </a:pPr>
            <a:r>
              <a:rPr lang="en-US" sz="3600" dirty="0">
                <a:solidFill>
                  <a:schemeClr val="tx1"/>
                </a:solidFill>
                <a:cs typeface="Arial" panose="020B0604020202020204" pitchFamily="34" charset="0"/>
              </a:rPr>
              <a:t> Romans 10:10 – “</a:t>
            </a:r>
            <a:r>
              <a:rPr lang="en-US" sz="3600" dirty="0">
                <a:cs typeface="Arial" panose="020B0604020202020204" pitchFamily="34" charset="0"/>
              </a:rPr>
              <a:t>For with the heart one believes and is justified, and </a:t>
            </a:r>
            <a:r>
              <a:rPr lang="en-US" sz="3600" b="1" dirty="0">
                <a:cs typeface="Arial" panose="020B0604020202020204" pitchFamily="34" charset="0"/>
              </a:rPr>
              <a:t>with the mouth one confesses</a:t>
            </a:r>
            <a:r>
              <a:rPr lang="en-US" sz="3600" dirty="0">
                <a:cs typeface="Arial" panose="020B0604020202020204" pitchFamily="34" charset="0"/>
              </a:rPr>
              <a:t> and is saved.</a:t>
            </a:r>
            <a:r>
              <a:rPr lang="en-US" sz="3600" dirty="0">
                <a:solidFill>
                  <a:schemeClr val="tx1"/>
                </a:solidFill>
                <a:cs typeface="Arial" panose="020B0604020202020204" pitchFamily="34" charset="0"/>
              </a:rPr>
              <a:t>”</a:t>
            </a:r>
          </a:p>
        </p:txBody>
      </p:sp>
      <p:sp>
        <p:nvSpPr>
          <p:cNvPr id="2" name="Rectangle 2">
            <a:extLst>
              <a:ext uri="{FF2B5EF4-FFF2-40B4-BE49-F238E27FC236}">
                <a16:creationId xmlns:a16="http://schemas.microsoft.com/office/drawing/2014/main" id="{AC964EEB-4FD5-2314-E20C-53F7EFD83552}"/>
              </a:ext>
            </a:extLst>
          </p:cNvPr>
          <p:cNvSpPr txBox="1">
            <a:spLocks noChangeArrowheads="1"/>
          </p:cNvSpPr>
          <p:nvPr/>
        </p:nvSpPr>
        <p:spPr bwMode="auto">
          <a:xfrm>
            <a:off x="274320" y="481971"/>
            <a:ext cx="4683269" cy="1569652"/>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prstClr val="white"/>
                </a:solidFill>
                <a:effectLst/>
                <a:uLnTx/>
                <a:uFillTx/>
                <a:latin typeface="+mn-lt"/>
                <a:cs typeface="Arial" panose="020B0604020202020204" pitchFamily="34" charset="0"/>
              </a:rPr>
              <a:t>“What Must I Do To Be Saved?”</a:t>
            </a:r>
          </a:p>
        </p:txBody>
      </p:sp>
      <p:sp>
        <p:nvSpPr>
          <p:cNvPr id="5" name="TextBox 4">
            <a:extLst>
              <a:ext uri="{FF2B5EF4-FFF2-40B4-BE49-F238E27FC236}">
                <a16:creationId xmlns:a16="http://schemas.microsoft.com/office/drawing/2014/main" id="{DEEC0D5C-FA3C-75CE-4CF8-F42D423B1F63}"/>
              </a:ext>
            </a:extLst>
          </p:cNvPr>
          <p:cNvSpPr txBox="1"/>
          <p:nvPr/>
        </p:nvSpPr>
        <p:spPr>
          <a:xfrm>
            <a:off x="7744858" y="837283"/>
            <a:ext cx="1353758" cy="369332"/>
          </a:xfrm>
          <a:prstGeom prst="rect">
            <a:avLst/>
          </a:prstGeom>
          <a:noFill/>
        </p:spPr>
        <p:txBody>
          <a:bodyPr wrap="square" rtlCol="0">
            <a:spAutoFit/>
          </a:bodyPr>
          <a:lstStyle/>
          <a:p>
            <a:r>
              <a:rPr lang="en-US" b="1" dirty="0"/>
              <a:t>Acts 16:30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2057400"/>
            <a:ext cx="8928960" cy="4708981"/>
          </a:xfrm>
        </p:spPr>
        <p:txBody>
          <a:bodyPr wrap="square">
            <a:spAutoFit/>
          </a:bodyPr>
          <a:lstStyle/>
          <a:p>
            <a:pPr algn="l">
              <a:lnSpc>
                <a:spcPct val="100000"/>
              </a:lnSpc>
              <a:spcBef>
                <a:spcPts val="0"/>
              </a:spcBef>
              <a:buClr>
                <a:schemeClr val="tx1"/>
              </a:buClr>
            </a:pPr>
            <a:r>
              <a:rPr lang="en-US" sz="3000" dirty="0">
                <a:solidFill>
                  <a:schemeClr val="tx1"/>
                </a:solidFill>
                <a:cs typeface="Arial" panose="020B0604020202020204" pitchFamily="34" charset="0"/>
              </a:rPr>
              <a:t> </a:t>
            </a:r>
            <a:r>
              <a:rPr lang="en-US" sz="3000" b="1" u="sng" dirty="0">
                <a:solidFill>
                  <a:schemeClr val="bg1"/>
                </a:solidFill>
                <a:cs typeface="Arial" panose="020B0604020202020204" pitchFamily="34" charset="0"/>
              </a:rPr>
              <a:t>Be immersed in water (baptized)</a:t>
            </a:r>
          </a:p>
          <a:p>
            <a:pPr lvl="1" algn="l">
              <a:lnSpc>
                <a:spcPct val="100000"/>
              </a:lnSpc>
              <a:spcBef>
                <a:spcPts val="0"/>
              </a:spcBef>
              <a:buClr>
                <a:schemeClr val="tx1"/>
              </a:buClr>
            </a:pPr>
            <a:r>
              <a:rPr lang="en-US" sz="3000" dirty="0">
                <a:solidFill>
                  <a:schemeClr val="tx1"/>
                </a:solidFill>
                <a:cs typeface="Arial" panose="020B0604020202020204" pitchFamily="34" charset="0"/>
              </a:rPr>
              <a:t> Acts 2:38 – “And Peter said to them, ‘Repent and </a:t>
            </a:r>
            <a:r>
              <a:rPr lang="en-US" sz="3000" b="1" dirty="0">
                <a:solidFill>
                  <a:schemeClr val="tx1"/>
                </a:solidFill>
                <a:cs typeface="Arial" panose="020B0604020202020204" pitchFamily="34" charset="0"/>
              </a:rPr>
              <a:t>be baptized every one of you</a:t>
            </a:r>
            <a:r>
              <a:rPr lang="en-US" sz="3000" dirty="0">
                <a:solidFill>
                  <a:schemeClr val="tx1"/>
                </a:solidFill>
                <a:cs typeface="Arial" panose="020B0604020202020204" pitchFamily="34" charset="0"/>
              </a:rPr>
              <a:t> in the name of Jesus Christ for the forgiveness of your sins, and you will receive the gift of the Holy Spirit.’”</a:t>
            </a:r>
          </a:p>
          <a:p>
            <a:pPr algn="l">
              <a:lnSpc>
                <a:spcPct val="100000"/>
              </a:lnSpc>
              <a:spcBef>
                <a:spcPts val="0"/>
              </a:spcBef>
              <a:buClr>
                <a:schemeClr val="tx1"/>
              </a:buClr>
            </a:pPr>
            <a:r>
              <a:rPr lang="en-US" sz="3000" dirty="0">
                <a:solidFill>
                  <a:schemeClr val="tx1"/>
                </a:solidFill>
                <a:cs typeface="Arial" panose="020B0604020202020204" pitchFamily="34" charset="0"/>
              </a:rPr>
              <a:t> </a:t>
            </a:r>
            <a:r>
              <a:rPr lang="en-US" sz="3000" b="1" u="sng" dirty="0">
                <a:solidFill>
                  <a:schemeClr val="bg1"/>
                </a:solidFill>
                <a:cs typeface="Arial" panose="020B0604020202020204" pitchFamily="34" charset="0"/>
              </a:rPr>
              <a:t>Remain faithful</a:t>
            </a:r>
          </a:p>
          <a:p>
            <a:pPr lvl="1">
              <a:lnSpc>
                <a:spcPct val="100000"/>
              </a:lnSpc>
              <a:spcBef>
                <a:spcPts val="0"/>
              </a:spcBef>
              <a:buClr>
                <a:schemeClr val="tx1"/>
              </a:buClr>
            </a:pPr>
            <a:r>
              <a:rPr lang="en-US" sz="3000" dirty="0">
                <a:solidFill>
                  <a:schemeClr val="tx1"/>
                </a:solidFill>
                <a:cs typeface="Arial" panose="020B0604020202020204" pitchFamily="34" charset="0"/>
              </a:rPr>
              <a:t>I Corinthians 15:1-2 – “… </a:t>
            </a:r>
            <a:r>
              <a:rPr lang="en-US" sz="3000" dirty="0">
                <a:cs typeface="Arial" panose="020B0604020202020204" pitchFamily="34" charset="0"/>
              </a:rPr>
              <a:t>by which you are being saved, </a:t>
            </a:r>
            <a:r>
              <a:rPr lang="en-US" sz="3000" b="1" dirty="0">
                <a:cs typeface="Arial" panose="020B0604020202020204" pitchFamily="34" charset="0"/>
              </a:rPr>
              <a:t>if you hold fast</a:t>
            </a:r>
            <a:r>
              <a:rPr lang="en-US" sz="3000" dirty="0">
                <a:cs typeface="Arial" panose="020B0604020202020204" pitchFamily="34" charset="0"/>
              </a:rPr>
              <a:t> to the word I preached to you – unless you believed in vain.</a:t>
            </a:r>
            <a:r>
              <a:rPr lang="en-US" sz="3000" dirty="0">
                <a:solidFill>
                  <a:schemeClr val="tx1"/>
                </a:solidFill>
                <a:cs typeface="Arial" panose="020B0604020202020204" pitchFamily="34" charset="0"/>
              </a:rPr>
              <a:t>”</a:t>
            </a:r>
          </a:p>
        </p:txBody>
      </p:sp>
      <p:sp>
        <p:nvSpPr>
          <p:cNvPr id="2" name="Rectangle 2">
            <a:extLst>
              <a:ext uri="{FF2B5EF4-FFF2-40B4-BE49-F238E27FC236}">
                <a16:creationId xmlns:a16="http://schemas.microsoft.com/office/drawing/2014/main" id="{44C46675-B248-617C-1013-315AAE9C6CAD}"/>
              </a:ext>
            </a:extLst>
          </p:cNvPr>
          <p:cNvSpPr txBox="1">
            <a:spLocks noChangeArrowheads="1"/>
          </p:cNvSpPr>
          <p:nvPr/>
        </p:nvSpPr>
        <p:spPr bwMode="auto">
          <a:xfrm>
            <a:off x="274320" y="481971"/>
            <a:ext cx="4683269" cy="1569652"/>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prstClr val="white"/>
                </a:solidFill>
                <a:effectLst/>
                <a:uLnTx/>
                <a:uFillTx/>
                <a:latin typeface="+mn-lt"/>
                <a:cs typeface="Arial" panose="020B0604020202020204" pitchFamily="34" charset="0"/>
              </a:rPr>
              <a:t>“What Must I Do To Be Saved?”</a:t>
            </a:r>
          </a:p>
        </p:txBody>
      </p:sp>
      <p:sp>
        <p:nvSpPr>
          <p:cNvPr id="4" name="TextBox 3">
            <a:extLst>
              <a:ext uri="{FF2B5EF4-FFF2-40B4-BE49-F238E27FC236}">
                <a16:creationId xmlns:a16="http://schemas.microsoft.com/office/drawing/2014/main" id="{A13E21F2-0E59-D154-246B-F38AEA7DC5BF}"/>
              </a:ext>
            </a:extLst>
          </p:cNvPr>
          <p:cNvSpPr txBox="1"/>
          <p:nvPr/>
        </p:nvSpPr>
        <p:spPr>
          <a:xfrm>
            <a:off x="7744858" y="837283"/>
            <a:ext cx="1353758" cy="369332"/>
          </a:xfrm>
          <a:prstGeom prst="rect">
            <a:avLst/>
          </a:prstGeom>
          <a:noFill/>
        </p:spPr>
        <p:txBody>
          <a:bodyPr wrap="square" rtlCol="0">
            <a:spAutoFit/>
          </a:bodyPr>
          <a:lstStyle/>
          <a:p>
            <a:r>
              <a:rPr lang="en-US" b="1" dirty="0"/>
              <a:t>Acts 16:30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449</TotalTime>
  <Words>3731</Words>
  <Application>Microsoft Office PowerPoint</Application>
  <PresentationFormat>On-screen Show (4:3)</PresentationFormat>
  <Paragraphs>134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Trebuchet MS</vt:lpstr>
      <vt:lpstr>Berlin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Famine Of The Word Of God</dc:title>
  <dc:creator>Richard Lidh; Jeremiah Cox</dc:creator>
  <cp:lastModifiedBy>Richard Lidh</cp:lastModifiedBy>
  <cp:revision>19</cp:revision>
  <cp:lastPrinted>2024-03-30T21:09:24Z</cp:lastPrinted>
  <dcterms:created xsi:type="dcterms:W3CDTF">2021-02-15T18:25:09Z</dcterms:created>
  <dcterms:modified xsi:type="dcterms:W3CDTF">2024-04-19T01:17:02Z</dcterms:modified>
</cp:coreProperties>
</file>